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21"/>
  </p:notesMasterIdLst>
  <p:sldIdLst>
    <p:sldId id="256" r:id="rId2"/>
    <p:sldId id="303" r:id="rId3"/>
    <p:sldId id="394" r:id="rId4"/>
    <p:sldId id="367" r:id="rId5"/>
    <p:sldId id="396" r:id="rId6"/>
    <p:sldId id="397" r:id="rId7"/>
    <p:sldId id="398" r:id="rId8"/>
    <p:sldId id="399" r:id="rId9"/>
    <p:sldId id="400" r:id="rId10"/>
    <p:sldId id="401" r:id="rId11"/>
    <p:sldId id="402" r:id="rId12"/>
    <p:sldId id="403" r:id="rId13"/>
    <p:sldId id="404" r:id="rId14"/>
    <p:sldId id="405" r:id="rId15"/>
    <p:sldId id="406" r:id="rId16"/>
    <p:sldId id="407" r:id="rId17"/>
    <p:sldId id="408" r:id="rId18"/>
    <p:sldId id="395" r:id="rId19"/>
    <p:sldId id="35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浅色样式 2 - 强调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56"/>
    <p:restoredTop sz="93867" autoAdjust="0"/>
  </p:normalViewPr>
  <p:slideViewPr>
    <p:cSldViewPr snapToGrid="0" snapToObjects="1">
      <p:cViewPr varScale="1">
        <p:scale>
          <a:sx n="121" d="100"/>
          <a:sy n="121" d="100"/>
        </p:scale>
        <p:origin x="165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4958D-5910-2B4E-8346-D45CE8D303AB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42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18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14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547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9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20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7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9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42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6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664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 title="Creative Commons Logo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463019"/>
            <a:ext cx="720197" cy="29527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 rot="10800000" flipV="1">
            <a:off x="1397918" y="6564397"/>
            <a:ext cx="4147458" cy="150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1800" algn="ct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8850" algn="ctr"/>
                <a:tab pos="4457700" algn="r"/>
              </a:tabLst>
            </a:pP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This document is licensed with a 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Creative Commons Attribution 4.0 International License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en-US" sz="525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©2017</a:t>
            </a:r>
            <a:endParaRPr kumimoji="0" lang="en-US" altLang="en-US" sz="13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785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9775" y="3616586"/>
            <a:ext cx="4611655" cy="1178522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Machine Learning For Cyber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>
          <a:xfrm>
            <a:off x="2629775" y="4795108"/>
            <a:ext cx="4816054" cy="625977"/>
          </a:xfrm>
        </p:spPr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Unit : Deep Reinforcement Learning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3C88F7-0687-4389-98A7-D3BB75031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to implement Q-Learning using a table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67FF514-0ABD-457E-A41B-C6DB6D9B17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1928812" y="1971331"/>
            <a:ext cx="5286375" cy="80010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6E6516B-F563-4F6E-AF87-E47FB0563F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2938" y="3020380"/>
            <a:ext cx="6598123" cy="3251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557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949C82-7893-45F5-A461-FF5B4FFB4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Q-Learning using a Neural Network 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82318C9-10FF-41D9-8F45-A229E4BFE2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050" y="1981200"/>
            <a:ext cx="5295900" cy="144780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445D0CBF-0E57-4995-BF53-F50CA8A058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4050" y="3719511"/>
            <a:ext cx="535305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079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A29345-7EA0-483E-8DF0-44E1F84DC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inference function 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E48DBAD-B1EB-420D-A5A9-D38056C6A0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541" y="1786511"/>
            <a:ext cx="5874917" cy="146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836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098D48-42A7-4B41-9D09-B24212B76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67671"/>
            <a:ext cx="7886700" cy="1325563"/>
          </a:xfrm>
        </p:spPr>
        <p:txBody>
          <a:bodyPr/>
          <a:lstStyle/>
          <a:p>
            <a:r>
              <a:rPr lang="en-US" dirty="0"/>
              <a:t>Q-Learning network</a:t>
            </a:r>
          </a:p>
        </p:txBody>
      </p:sp>
      <p:pic>
        <p:nvPicPr>
          <p:cNvPr id="4" name="Picture 569">
            <a:extLst>
              <a:ext uri="{FF2B5EF4-FFF2-40B4-BE49-F238E27FC236}">
                <a16:creationId xmlns:a16="http://schemas.microsoft.com/office/drawing/2014/main" id="{C32AB4B4-88D7-4899-94D6-2AA4C4A076C9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56623" t="22639" r="13507" b="8057"/>
          <a:stretch/>
        </p:blipFill>
        <p:spPr bwMode="auto">
          <a:xfrm>
            <a:off x="2669434" y="1145754"/>
            <a:ext cx="3918653" cy="50787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43011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6EB760-90D3-4000-B47F-08CFC6A25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 and loss function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A51B756-9AE5-459A-B93C-4FF5391E4E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525" y="2015743"/>
            <a:ext cx="5314950" cy="108585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37193B3C-613A-4ADD-8F10-A3E5A57B12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0237" y="3429000"/>
            <a:ext cx="534352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455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3CA40A-33B1-4B88-AEFE-6CA080486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continued 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0F0763E-F7F6-4F25-B39D-FFB655A757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582182"/>
            <a:ext cx="5334000" cy="89535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C7963B96-721A-4235-957D-BB7E71CF1D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9762" y="2589688"/>
            <a:ext cx="5324475" cy="11049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49B1C864-FB1F-4161-B8A0-4C799BA7A6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9762" y="3806744"/>
            <a:ext cx="5362575" cy="10287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B2870F78-386E-487F-AE1C-49091990A4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9287" y="4947600"/>
            <a:ext cx="535305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482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963CCB-24FE-4494-B3B1-017266CAA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loop 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A43A5D7-7379-4FCF-8D05-838451B194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696" y="1491007"/>
            <a:ext cx="6284607" cy="484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158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D72A45-CA03-4B32-A050-1A2AA90EC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Q-Learning using a Neural Network and Randomness 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10B1E5B1-4A1A-4E55-AC12-C7823C81E8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5204" y="1436947"/>
            <a:ext cx="5907452" cy="5134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404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805098"/>
          </a:xfrm>
        </p:spPr>
        <p:txBody>
          <a:bodyPr>
            <a:normAutofit/>
          </a:bodyPr>
          <a:lstStyle/>
          <a:p>
            <a:r>
              <a:rPr lang="en-US" dirty="0"/>
              <a:t>we have discussed the Q learning algorithm as part of the larger topic of Reinforcement Learning using tables and neural networks</a:t>
            </a:r>
          </a:p>
        </p:txBody>
      </p:sp>
    </p:spTree>
    <p:extLst>
      <p:ext uri="{BB962C8B-B14F-4D97-AF65-F5344CB8AC3E}">
        <p14:creationId xmlns:p14="http://schemas.microsoft.com/office/powerpoint/2010/main" val="4123604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3613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1A545C1-E033-47AA-862C-580840E37D76}"/>
              </a:ext>
            </a:extLst>
          </p:cNvPr>
          <p:cNvSpPr txBox="1">
            <a:spLocks/>
          </p:cNvSpPr>
          <p:nvPr/>
        </p:nvSpPr>
        <p:spPr>
          <a:xfrm>
            <a:off x="1897897" y="2925839"/>
            <a:ext cx="5988865" cy="3196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marR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dirty="0"/>
              <a:t>Theory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Q-Learning using a Table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Q-Learning using a Neural Network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Q-Learning using a Neural Network and Randomness 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F00C202A-9791-4B42-85FF-209EB0EE85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411210" y="3060775"/>
            <a:ext cx="376518" cy="1953794"/>
            <a:chOff x="1411210" y="2769659"/>
            <a:chExt cx="376518" cy="1953794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98824FC4-76E1-4A8C-A865-DC4FD4594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/>
          </p:nvGrpSpPr>
          <p:grpSpPr>
            <a:xfrm>
              <a:off x="1411210" y="2769659"/>
              <a:ext cx="376518" cy="224118"/>
              <a:chOff x="1344706" y="2832847"/>
              <a:chExt cx="376518" cy="224118"/>
            </a:xfrm>
          </p:grpSpPr>
          <p:cxnSp>
            <p:nvCxnSpPr>
              <p:cNvPr id="7" name="直接连接符 6">
                <a:extLst>
                  <a:ext uri="{FF2B5EF4-FFF2-40B4-BE49-F238E27FC236}">
                    <a16:creationId xmlns:a16="http://schemas.microsoft.com/office/drawing/2014/main" id="{057EDB1F-BC45-47B1-B0EF-AAF298DF21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44706" y="2832847"/>
                <a:ext cx="0" cy="22411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直接箭头连接符 7">
                <a:extLst>
                  <a:ext uri="{FF2B5EF4-FFF2-40B4-BE49-F238E27FC236}">
                    <a16:creationId xmlns:a16="http://schemas.microsoft.com/office/drawing/2014/main" id="{8BCAC94C-F550-4DA9-B187-E41AB667DA7D}"/>
                  </a:ext>
                </a:extLst>
              </p:cNvPr>
              <p:cNvCxnSpPr/>
              <p:nvPr/>
            </p:nvCxnSpPr>
            <p:spPr>
              <a:xfrm>
                <a:off x="1344706" y="3056965"/>
                <a:ext cx="376518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383182A4-EE4D-479A-8BEB-8593726555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/>
          </p:nvGrpSpPr>
          <p:grpSpPr>
            <a:xfrm>
              <a:off x="1411210" y="3316941"/>
              <a:ext cx="376518" cy="224118"/>
              <a:chOff x="1344706" y="2832847"/>
              <a:chExt cx="376518" cy="224118"/>
            </a:xfrm>
          </p:grpSpPr>
          <p:cxnSp>
            <p:nvCxnSpPr>
              <p:cNvPr id="11" name="直接连接符 10">
                <a:extLst>
                  <a:ext uri="{FF2B5EF4-FFF2-40B4-BE49-F238E27FC236}">
                    <a16:creationId xmlns:a16="http://schemas.microsoft.com/office/drawing/2014/main" id="{AE05934D-A523-48A1-9DB4-2125444931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44706" y="2832847"/>
                <a:ext cx="0" cy="22411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直接箭头连接符 11">
                <a:extLst>
                  <a:ext uri="{FF2B5EF4-FFF2-40B4-BE49-F238E27FC236}">
                    <a16:creationId xmlns:a16="http://schemas.microsoft.com/office/drawing/2014/main" id="{EF1B5504-38B4-44A7-8675-F0409FB53EC6}"/>
                  </a:ext>
                </a:extLst>
              </p:cNvPr>
              <p:cNvCxnSpPr/>
              <p:nvPr/>
            </p:nvCxnSpPr>
            <p:spPr>
              <a:xfrm>
                <a:off x="1344706" y="3056965"/>
                <a:ext cx="376518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id="{A16EEBF9-5671-40C6-99AD-DADCB3BAB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/>
          </p:nvGrpSpPr>
          <p:grpSpPr>
            <a:xfrm>
              <a:off x="1411210" y="3932158"/>
              <a:ext cx="376518" cy="224118"/>
              <a:chOff x="1344706" y="2832847"/>
              <a:chExt cx="376518" cy="224118"/>
            </a:xfrm>
          </p:grpSpPr>
          <p:cxnSp>
            <p:nvCxnSpPr>
              <p:cNvPr id="14" name="直接连接符 13">
                <a:extLst>
                  <a:ext uri="{FF2B5EF4-FFF2-40B4-BE49-F238E27FC236}">
                    <a16:creationId xmlns:a16="http://schemas.microsoft.com/office/drawing/2014/main" id="{B30F760A-92C8-40DF-BC66-18E2CFE150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44706" y="2832847"/>
                <a:ext cx="0" cy="22411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直接箭头连接符 14">
                <a:extLst>
                  <a:ext uri="{FF2B5EF4-FFF2-40B4-BE49-F238E27FC236}">
                    <a16:creationId xmlns:a16="http://schemas.microsoft.com/office/drawing/2014/main" id="{A1AFE703-073D-4CBC-A13B-68B61B7AD041}"/>
                  </a:ext>
                </a:extLst>
              </p:cNvPr>
              <p:cNvCxnSpPr/>
              <p:nvPr/>
            </p:nvCxnSpPr>
            <p:spPr>
              <a:xfrm>
                <a:off x="1344706" y="3056965"/>
                <a:ext cx="376518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>
              <a:extLst>
                <a:ext uri="{FF2B5EF4-FFF2-40B4-BE49-F238E27FC236}">
                  <a16:creationId xmlns:a16="http://schemas.microsoft.com/office/drawing/2014/main" id="{BF5118CA-D906-4190-9059-EF16373009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/>
          </p:nvGrpSpPr>
          <p:grpSpPr>
            <a:xfrm>
              <a:off x="1411210" y="4499335"/>
              <a:ext cx="376518" cy="224118"/>
              <a:chOff x="1344706" y="2832847"/>
              <a:chExt cx="376518" cy="224118"/>
            </a:xfrm>
          </p:grpSpPr>
          <p:cxnSp>
            <p:nvCxnSpPr>
              <p:cNvPr id="17" name="直接连接符 16">
                <a:extLst>
                  <a:ext uri="{FF2B5EF4-FFF2-40B4-BE49-F238E27FC236}">
                    <a16:creationId xmlns:a16="http://schemas.microsoft.com/office/drawing/2014/main" id="{318131E1-FA85-4902-9006-7624F3CC78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44706" y="2832847"/>
                <a:ext cx="0" cy="224118"/>
              </a:xfrm>
              <a:prstGeom prst="line">
                <a:avLst/>
              </a:prstGeom>
              <a:ln w="1905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直接箭头连接符 17">
                <a:extLst>
                  <a:ext uri="{FF2B5EF4-FFF2-40B4-BE49-F238E27FC236}">
                    <a16:creationId xmlns:a16="http://schemas.microsoft.com/office/drawing/2014/main" id="{7F405F23-34C8-473B-9F89-A790195854F0}"/>
                  </a:ext>
                </a:extLst>
              </p:cNvPr>
              <p:cNvCxnSpPr/>
              <p:nvPr/>
            </p:nvCxnSpPr>
            <p:spPr>
              <a:xfrm>
                <a:off x="1344706" y="3056965"/>
                <a:ext cx="376518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1002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unit:</a:t>
            </a:r>
          </a:p>
          <a:p>
            <a:r>
              <a:rPr lang="en-US" dirty="0"/>
              <a:t>Students will have a better understanding the topic of Reinforcement Learning</a:t>
            </a:r>
            <a:r>
              <a:rPr lang="is-IS" dirty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EC2D5-A94F-426B-9DB2-163336D7C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1AAE4-EEFE-4795-9D32-A4230F9A9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Reinforcement Learning : an area of machine learning between supervised learning and unsupervised learning</a:t>
            </a:r>
          </a:p>
          <a:p>
            <a:r>
              <a:rPr lang="en-US" dirty="0"/>
              <a:t>Applied to recommender systems and AI-based games</a:t>
            </a:r>
          </a:p>
          <a:p>
            <a:r>
              <a:rPr lang="en-US" dirty="0"/>
              <a:t>Main advantage of applying reinforcement learning to games is that games are governed by rules</a:t>
            </a:r>
          </a:p>
        </p:txBody>
      </p:sp>
    </p:spTree>
    <p:extLst>
      <p:ext uri="{BB962C8B-B14F-4D97-AF65-F5344CB8AC3E}">
        <p14:creationId xmlns:p14="http://schemas.microsoft.com/office/powerpoint/2010/main" val="3845876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187D6-AE54-4962-BA32-518EC2191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reinforcement learning techniques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50A63D4-C9A6-4499-B248-BC3FBC6084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3500719"/>
              </p:ext>
            </p:extLst>
          </p:nvPr>
        </p:nvGraphicFramePr>
        <p:xfrm>
          <a:off x="660027" y="1739027"/>
          <a:ext cx="7886700" cy="14513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86700">
                  <a:extLst>
                    <a:ext uri="{9D8B030D-6E8A-4147-A177-3AD203B41FA5}">
                      <a16:colId xmlns:a16="http://schemas.microsoft.com/office/drawing/2014/main" val="1241839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71450" marR="0" indent="-17145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2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Q-learning</a:t>
                      </a:r>
                      <a:r>
                        <a:rPr lang="en-US" sz="2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marR="0" indent="-17145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en-US" sz="2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Several additional optimization</a:t>
                      </a:r>
                    </a:p>
                    <a:p>
                      <a:pPr marL="171450" marR="0" indent="-171450" algn="l" defTabSz="685800" rtl="0" eaLnBrk="1" fontAlgn="auto" latinLnBrk="0" hangingPunct="1">
                        <a:lnSpc>
                          <a:spcPct val="90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lang="en-US" sz="2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0" marR="9525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043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540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1BD0CF-7A98-4297-B04E-0BB434BFF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Frozen Lake game(cybersecurity version)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49CBC8D3-4D64-4100-9B0B-8682BDCB88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48692"/>
              </p:ext>
            </p:extLst>
          </p:nvPr>
        </p:nvGraphicFramePr>
        <p:xfrm>
          <a:off x="2116616" y="2285252"/>
          <a:ext cx="4273168" cy="2363696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1175121">
                  <a:extLst>
                    <a:ext uri="{9D8B030D-6E8A-4147-A177-3AD203B41FA5}">
                      <a16:colId xmlns:a16="http://schemas.microsoft.com/office/drawing/2014/main" val="233143794"/>
                    </a:ext>
                  </a:extLst>
                </a:gridCol>
                <a:gridCol w="1068292">
                  <a:extLst>
                    <a:ext uri="{9D8B030D-6E8A-4147-A177-3AD203B41FA5}">
                      <a16:colId xmlns:a16="http://schemas.microsoft.com/office/drawing/2014/main" val="3996611413"/>
                    </a:ext>
                  </a:extLst>
                </a:gridCol>
                <a:gridCol w="1068292">
                  <a:extLst>
                    <a:ext uri="{9D8B030D-6E8A-4147-A177-3AD203B41FA5}">
                      <a16:colId xmlns:a16="http://schemas.microsoft.com/office/drawing/2014/main" val="1866994745"/>
                    </a:ext>
                  </a:extLst>
                </a:gridCol>
                <a:gridCol w="961463">
                  <a:extLst>
                    <a:ext uri="{9D8B030D-6E8A-4147-A177-3AD203B41FA5}">
                      <a16:colId xmlns:a16="http://schemas.microsoft.com/office/drawing/2014/main" val="4194567142"/>
                    </a:ext>
                  </a:extLst>
                </a:gridCol>
              </a:tblGrid>
              <a:tr h="6870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firewall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pass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Break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through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firewall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8161667"/>
                  </a:ext>
                </a:extLst>
              </a:tr>
              <a:tr h="50284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pass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pass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firewall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pass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423146"/>
                  </a:ext>
                </a:extLst>
              </a:tr>
              <a:tr h="50284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firewall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pass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pass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firewall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8580134"/>
                  </a:ext>
                </a:extLst>
              </a:tr>
              <a:tr h="50284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pass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firewall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pass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start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5532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01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9E2439-A22F-460D-9140-4216C9E3A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 </a:t>
            </a:r>
            <a:r>
              <a:rPr lang="en-US" dirty="0" err="1"/>
              <a:t>maping</a:t>
            </a:r>
            <a:r>
              <a:rPr lang="en-US" dirty="0"/>
              <a:t> 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E20E8B4-3F96-4EA4-A7D5-17804AEC9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The key to predicting these rewards is to know the associated reward given a current state and action to take. This is called a Q </a:t>
            </a:r>
            <a:r>
              <a:rPr lang="en-US" dirty="0" err="1"/>
              <a:t>maping</a:t>
            </a:r>
            <a:r>
              <a:rPr lang="en-US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                                             Q (state, action) = reward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889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6F46FA-4F05-403C-BB47-DC1C6B5F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447" y="-174700"/>
            <a:ext cx="7886700" cy="1325563"/>
          </a:xfrm>
        </p:spPr>
        <p:txBody>
          <a:bodyPr/>
          <a:lstStyle/>
          <a:p>
            <a:r>
              <a:rPr lang="en-US" dirty="0"/>
              <a:t>An example of the table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594B53C9-B50D-4FB3-8CB8-A9092F8B70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917538"/>
              </p:ext>
            </p:extLst>
          </p:nvPr>
        </p:nvGraphicFramePr>
        <p:xfrm>
          <a:off x="2793534" y="849923"/>
          <a:ext cx="3270081" cy="5013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8981">
                  <a:extLst>
                    <a:ext uri="{9D8B030D-6E8A-4147-A177-3AD203B41FA5}">
                      <a16:colId xmlns:a16="http://schemas.microsoft.com/office/drawing/2014/main" val="873422681"/>
                    </a:ext>
                  </a:extLst>
                </a:gridCol>
                <a:gridCol w="626452">
                  <a:extLst>
                    <a:ext uri="{9D8B030D-6E8A-4147-A177-3AD203B41FA5}">
                      <a16:colId xmlns:a16="http://schemas.microsoft.com/office/drawing/2014/main" val="2550906692"/>
                    </a:ext>
                  </a:extLst>
                </a:gridCol>
                <a:gridCol w="626452">
                  <a:extLst>
                    <a:ext uri="{9D8B030D-6E8A-4147-A177-3AD203B41FA5}">
                      <a16:colId xmlns:a16="http://schemas.microsoft.com/office/drawing/2014/main" val="1491524082"/>
                    </a:ext>
                  </a:extLst>
                </a:gridCol>
                <a:gridCol w="689098">
                  <a:extLst>
                    <a:ext uri="{9D8B030D-6E8A-4147-A177-3AD203B41FA5}">
                      <a16:colId xmlns:a16="http://schemas.microsoft.com/office/drawing/2014/main" val="2082081393"/>
                    </a:ext>
                  </a:extLst>
                </a:gridCol>
                <a:gridCol w="689098">
                  <a:extLst>
                    <a:ext uri="{9D8B030D-6E8A-4147-A177-3AD203B41FA5}">
                      <a16:colId xmlns:a16="http://schemas.microsoft.com/office/drawing/2014/main" val="212189865"/>
                    </a:ext>
                  </a:extLst>
                </a:gridCol>
              </a:tblGrid>
              <a:tr h="2949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Up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Down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Left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right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4419140"/>
                  </a:ext>
                </a:extLst>
              </a:tr>
              <a:tr h="2949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State1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Q=0.6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Q=0.8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Q=0.1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Q=0.0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5066952"/>
                  </a:ext>
                </a:extLst>
              </a:tr>
              <a:tr h="2949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State2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9415086"/>
                  </a:ext>
                </a:extLst>
              </a:tr>
              <a:tr h="2949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State3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7546242"/>
                  </a:ext>
                </a:extLst>
              </a:tr>
              <a:tr h="2949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State4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3086212"/>
                  </a:ext>
                </a:extLst>
              </a:tr>
              <a:tr h="2949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State5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4768776"/>
                  </a:ext>
                </a:extLst>
              </a:tr>
              <a:tr h="2949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State6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0331950"/>
                  </a:ext>
                </a:extLst>
              </a:tr>
              <a:tr h="2949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State7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4279437"/>
                  </a:ext>
                </a:extLst>
              </a:tr>
              <a:tr h="2949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State8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0983261"/>
                  </a:ext>
                </a:extLst>
              </a:tr>
              <a:tr h="2949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State9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7949556"/>
                  </a:ext>
                </a:extLst>
              </a:tr>
              <a:tr h="2949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State10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0761288"/>
                  </a:ext>
                </a:extLst>
              </a:tr>
              <a:tr h="2949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State11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5024806"/>
                  </a:ext>
                </a:extLst>
              </a:tr>
              <a:tr h="2949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State12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3356542"/>
                  </a:ext>
                </a:extLst>
              </a:tr>
              <a:tr h="2949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State13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0.4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4583801"/>
                  </a:ext>
                </a:extLst>
              </a:tr>
              <a:tr h="2949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State14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4671611"/>
                  </a:ext>
                </a:extLst>
              </a:tr>
              <a:tr h="2949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State15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0.3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28538"/>
                  </a:ext>
                </a:extLst>
              </a:tr>
              <a:tr h="2949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State16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8890819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8213EA6B-DB71-452D-91D1-FD68BBFFDB83}"/>
              </a:ext>
            </a:extLst>
          </p:cNvPr>
          <p:cNvSpPr/>
          <p:nvPr/>
        </p:nvSpPr>
        <p:spPr>
          <a:xfrm>
            <a:off x="3483497" y="5879991"/>
            <a:ext cx="2177006" cy="4648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en-US" dirty="0">
                <a:ea typeface="Calibri" panose="020F0502020204030204" pitchFamily="34" charset="0"/>
              </a:rPr>
              <a:t>Figure. Q-Learn Table</a:t>
            </a:r>
          </a:p>
        </p:txBody>
      </p:sp>
    </p:spTree>
    <p:extLst>
      <p:ext uri="{BB962C8B-B14F-4D97-AF65-F5344CB8AC3E}">
        <p14:creationId xmlns:p14="http://schemas.microsoft.com/office/powerpoint/2010/main" val="356177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0EEEE5-A39A-4D80-8603-67210D123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Bellman equation 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8D7D546-EFC2-4131-A404-2B7EBA41008F}"/>
              </a:ext>
            </a:extLst>
          </p:cNvPr>
          <p:cNvSpPr/>
          <p:nvPr/>
        </p:nvSpPr>
        <p:spPr>
          <a:xfrm>
            <a:off x="628650" y="2224486"/>
            <a:ext cx="80753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Q(state, action) = reward + weight * max [ Q(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future_state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future_action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)]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813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AAA979C-3F0A-4C39-B4E9-D7D96E6C5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code to implement Q-Learning using a table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B2D52F5-4928-4C56-8282-D9BE574EE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4560" y="1690689"/>
            <a:ext cx="5391150" cy="9525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AF5D064C-9698-412C-BF64-197ED903F5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3135" y="2882459"/>
            <a:ext cx="5334000" cy="82867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F39220C-A9AC-44E9-8341-E97801C776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4560" y="3892950"/>
            <a:ext cx="537210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616557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00CEDAB-E29F-4A23-9517-54899E07533B}" vid="{1A296487-C81B-47B5-87B1-F78A0BD4BC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PP_C5Modules_CC_License_standard</Template>
  <TotalTime>2437</TotalTime>
  <Words>301</Words>
  <Application>Microsoft Office PowerPoint</Application>
  <PresentationFormat>全屏显示(4:3)</PresentationFormat>
  <Paragraphs>141</Paragraphs>
  <Slides>19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PP_C5Modules_CC_License_standard</vt:lpstr>
      <vt:lpstr>Machine Learning For Cyber </vt:lpstr>
      <vt:lpstr>Learning Outcomes</vt:lpstr>
      <vt:lpstr>Introduction </vt:lpstr>
      <vt:lpstr>reinforcement learning techniques</vt:lpstr>
      <vt:lpstr>Frozen Lake game(cybersecurity version)</vt:lpstr>
      <vt:lpstr>Q maping </vt:lpstr>
      <vt:lpstr>An example of the table</vt:lpstr>
      <vt:lpstr>The Bellman equation </vt:lpstr>
      <vt:lpstr>code to implement Q-Learning using a table</vt:lpstr>
      <vt:lpstr>code to implement Q-Learning using a table</vt:lpstr>
      <vt:lpstr>Q-Learning using a Neural Network </vt:lpstr>
      <vt:lpstr>inference function </vt:lpstr>
      <vt:lpstr>Q-Learning network</vt:lpstr>
      <vt:lpstr>Train and loss function</vt:lpstr>
      <vt:lpstr>Function continued </vt:lpstr>
      <vt:lpstr>main loop </vt:lpstr>
      <vt:lpstr>Q-Learning using a Neural Network and Randomness </vt:lpstr>
      <vt:lpstr>Summary</vt:lpstr>
      <vt:lpstr>PowerPoint 演示文稿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liu2085@pnw.edu</cp:lastModifiedBy>
  <cp:revision>199</cp:revision>
  <cp:lastPrinted>2016-07-13T17:16:41Z</cp:lastPrinted>
  <dcterms:created xsi:type="dcterms:W3CDTF">2016-07-03T20:12:42Z</dcterms:created>
  <dcterms:modified xsi:type="dcterms:W3CDTF">2019-07-11T21:01:07Z</dcterms:modified>
</cp:coreProperties>
</file>