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notesMasterIdLst>
    <p:notesMasterId r:id="rId27"/>
  </p:notesMasterIdLst>
  <p:sldIdLst>
    <p:sldId id="256" r:id="rId2"/>
    <p:sldId id="303" r:id="rId3"/>
    <p:sldId id="304" r:id="rId4"/>
    <p:sldId id="366" r:id="rId5"/>
    <p:sldId id="367" r:id="rId6"/>
    <p:sldId id="369" r:id="rId7"/>
    <p:sldId id="370" r:id="rId8"/>
    <p:sldId id="372" r:id="rId9"/>
    <p:sldId id="387" r:id="rId10"/>
    <p:sldId id="373" r:id="rId11"/>
    <p:sldId id="374" r:id="rId12"/>
    <p:sldId id="375" r:id="rId13"/>
    <p:sldId id="376" r:id="rId14"/>
    <p:sldId id="377" r:id="rId15"/>
    <p:sldId id="379" r:id="rId16"/>
    <p:sldId id="381" r:id="rId17"/>
    <p:sldId id="382" r:id="rId18"/>
    <p:sldId id="385" r:id="rId19"/>
    <p:sldId id="386" r:id="rId20"/>
    <p:sldId id="383" r:id="rId21"/>
    <p:sldId id="388" r:id="rId22"/>
    <p:sldId id="389" r:id="rId23"/>
    <p:sldId id="390" r:id="rId24"/>
    <p:sldId id="355" r:id="rId25"/>
    <p:sldId id="354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556"/>
    <p:restoredTop sz="93867" autoAdjust="0"/>
  </p:normalViewPr>
  <p:slideViewPr>
    <p:cSldViewPr snapToGrid="0" snapToObjects="1">
      <p:cViewPr varScale="1">
        <p:scale>
          <a:sx n="121" d="100"/>
          <a:sy n="121" d="100"/>
        </p:scale>
        <p:origin x="1650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34958D-5910-2B4E-8346-D45CE8D303AB}" type="datetimeFigureOut">
              <a:rPr lang="en-US" smtClean="0"/>
              <a:t>7/12/2019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7B6843-3AD9-D947-BFC2-4A81687A71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3215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4420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1733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sets up the problem we’ll use to demonstrate various control and</a:t>
            </a:r>
            <a:r>
              <a:rPr lang="en-US" baseline="0" dirty="0"/>
              <a:t> data structures of scripts.</a:t>
            </a:r>
          </a:p>
          <a:p>
            <a:endParaRPr lang="en-US" baseline="0" dirty="0"/>
          </a:p>
          <a:p>
            <a:r>
              <a:rPr lang="en-US" baseline="0" dirty="0"/>
              <a:t>This is a common security need, and various commercial tools such as tripwire and tiger do this. They are not scripts, but they work very much like what is here.</a:t>
            </a:r>
          </a:p>
          <a:p>
            <a:endParaRPr lang="en-US" baseline="0" dirty="0"/>
          </a:p>
          <a:p>
            <a:r>
              <a:rPr lang="en-US" baseline="0" dirty="0"/>
              <a:t>You might mention that, in practice, one would put the files we will create in places other than where this exercise puts them. Normally the files would go in a protected area, but here I opt for simplicity.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3806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0182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1143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2249552" y="3401981"/>
            <a:ext cx="5372100" cy="2059641"/>
            <a:chOff x="914400" y="3657600"/>
            <a:chExt cx="7162800" cy="2059641"/>
          </a:xfrm>
        </p:grpSpPr>
        <p:sp>
          <p:nvSpPr>
            <p:cNvPr id="11" name="Rectangle 10"/>
            <p:cNvSpPr/>
            <p:nvPr/>
          </p:nvSpPr>
          <p:spPr>
            <a:xfrm>
              <a:off x="914400" y="3657600"/>
              <a:ext cx="7162800" cy="1295400"/>
            </a:xfrm>
            <a:prstGeom prst="rect">
              <a:avLst/>
            </a:prstGeom>
            <a:noFill/>
            <a:ln w="12700">
              <a:solidFill>
                <a:srgbClr val="2955A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914400" y="5069541"/>
              <a:ext cx="7162800" cy="647700"/>
            </a:xfrm>
            <a:prstGeom prst="rect">
              <a:avLst/>
            </a:prstGeom>
            <a:noFill/>
            <a:ln w="12700">
              <a:solidFill>
                <a:srgbClr val="2955A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914400" y="3657600"/>
              <a:ext cx="228600" cy="1295400"/>
            </a:xfrm>
            <a:prstGeom prst="rect">
              <a:avLst/>
            </a:prstGeom>
            <a:solidFill>
              <a:srgbClr val="2955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914400" y="5069541"/>
              <a:ext cx="228600" cy="647700"/>
            </a:xfrm>
            <a:prstGeom prst="rect">
              <a:avLst/>
            </a:prstGeom>
            <a:solidFill>
              <a:srgbClr val="2955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sp>
        <p:nvSpPr>
          <p:cNvPr id="15" name="Title 1"/>
          <p:cNvSpPr>
            <a:spLocks noGrp="1"/>
          </p:cNvSpPr>
          <p:nvPr>
            <p:ph type="ctrTitle" hasCustomPrompt="1"/>
          </p:nvPr>
        </p:nvSpPr>
        <p:spPr>
          <a:xfrm>
            <a:off x="2629775" y="3616586"/>
            <a:ext cx="4611655" cy="803564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lang="en-US" sz="3000" b="1" kern="1200" baseline="0" dirty="0" smtClean="0">
                <a:solidFill>
                  <a:srgbClr val="2955A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Module Name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3"/>
          </p:nvPr>
        </p:nvSpPr>
        <p:spPr>
          <a:xfrm>
            <a:off x="2629775" y="4998325"/>
            <a:ext cx="4220429" cy="278892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/>
            </a:lvl1pPr>
            <a:lvl3pPr marL="685800" indent="0">
              <a:buNone/>
              <a:defRPr/>
            </a:lvl3pPr>
            <a:lvl5pPr marL="1371600" indent="0" algn="l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35473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198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620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478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49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142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961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861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a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587" y="187779"/>
            <a:ext cx="5550681" cy="6670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06645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hyperlink" Target="https://creativecommons.org/licenses/by/4.0/" TargetMode="Externa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 title="Page Number"/>
          <p:cNvSpPr>
            <a:spLocks noGrp="1"/>
          </p:cNvSpPr>
          <p:nvPr>
            <p:ph type="sldNum" sz="quarter" idx="4"/>
          </p:nvPr>
        </p:nvSpPr>
        <p:spPr>
          <a:xfrm>
            <a:off x="8019661" y="6329898"/>
            <a:ext cx="4956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26FE3C-7E70-4420-AA12-392E0D4EE99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457200"/>
            <a:ext cx="5685995" cy="1101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12" name="Picture 11" title="Creative Commons Logo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6463019"/>
            <a:ext cx="720197" cy="295275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4826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Click to edit M</a:t>
            </a:r>
          </a:p>
          <a:p>
            <a:pPr lvl="0"/>
            <a:r>
              <a:rPr lang="en-US" dirty="0"/>
              <a:t>aster text styles</a:t>
            </a:r>
          </a:p>
          <a:p>
            <a:pPr lvl="1"/>
            <a:r>
              <a:rPr lang="en-US" dirty="0"/>
              <a:t>Second </a:t>
            </a:r>
            <a:r>
              <a:rPr lang="en-US" dirty="0" err="1"/>
              <a:t>levelThird</a:t>
            </a:r>
            <a:r>
              <a:rPr lang="en-US" dirty="0"/>
              <a:t>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1" y="90100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350"/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 rot="10800000" flipV="1">
            <a:off x="1397918" y="6564397"/>
            <a:ext cx="4147458" cy="1500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28850" algn="ctr"/>
                <a:tab pos="4457700" algn="r"/>
              </a:tabLst>
            </a:pPr>
            <a:r>
              <a:rPr kumimoji="0" lang="en-US" altLang="en-US" sz="525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This document is licensed with a </a:t>
            </a:r>
            <a:r>
              <a:rPr kumimoji="0" lang="en-US" altLang="en-US" sz="525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12"/>
              </a:rPr>
              <a:t>Creative Commons Attribution 4.0 International License</a:t>
            </a:r>
            <a:r>
              <a:rPr kumimoji="0" lang="en-US" altLang="en-US" sz="525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kumimoji="0" lang="en-US" altLang="en-US" sz="525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©2017</a:t>
            </a:r>
            <a:endParaRPr kumimoji="0" lang="en-US" altLang="en-US" sz="135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5785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marR="0" indent="-171450" algn="l" defTabSz="685800" rtl="0" eaLnBrk="1" fontAlgn="auto" latinLnBrk="0" hangingPunct="1">
        <a:lnSpc>
          <a:spcPct val="90000"/>
        </a:lnSpc>
        <a:spcBef>
          <a:spcPts val="75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29775" y="3616586"/>
            <a:ext cx="4611655" cy="1178522"/>
          </a:xfrm>
        </p:spPr>
        <p:txBody>
          <a:bodyPr>
            <a:normAutofit/>
          </a:bodyPr>
          <a:lstStyle/>
          <a:p>
            <a:pPr algn="l"/>
            <a:r>
              <a:rPr lang="en-US" b="1" dirty="0"/>
              <a:t>Machine Learning for Cyber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body" sz="quarter" idx="13"/>
          </p:nvPr>
        </p:nvSpPr>
        <p:spPr>
          <a:xfrm>
            <a:off x="2629775" y="4795108"/>
            <a:ext cx="4816054" cy="625977"/>
          </a:xfrm>
        </p:spPr>
        <p:txBody>
          <a:bodyPr>
            <a:noAutofit/>
          </a:bodyPr>
          <a:lstStyle/>
          <a:p>
            <a:pPr algn="l"/>
            <a:r>
              <a:rPr lang="en-US" sz="2000" b="1">
                <a:solidFill>
                  <a:schemeClr val="accent5">
                    <a:lumMod val="75000"/>
                  </a:schemeClr>
                </a:solidFill>
              </a:rPr>
              <a:t>Unit :  </a:t>
            </a: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Data for TensorFlow </a:t>
            </a:r>
          </a:p>
        </p:txBody>
      </p:sp>
    </p:spTree>
    <p:extLst>
      <p:ext uri="{BB962C8B-B14F-4D97-AF65-F5344CB8AC3E}">
        <p14:creationId xmlns:p14="http://schemas.microsoft.com/office/powerpoint/2010/main" val="27043453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BBD7A8-EAD9-4FE1-AB4E-E06FD38514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1A3BF6-CB2B-4BD4-A5B0-35A48F89A3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can calculate the dimensions of the matrix as in </a:t>
            </a:r>
          </a:p>
          <a:p>
            <a:pPr lvl="1"/>
            <a:r>
              <a:rPr lang="en-US" dirty="0"/>
              <a:t>A = </a:t>
            </a:r>
            <a:r>
              <a:rPr lang="en-US" b="1" dirty="0" err="1"/>
              <a:t>len</a:t>
            </a:r>
            <a:r>
              <a:rPr lang="en-US" b="1" dirty="0"/>
              <a:t>(</a:t>
            </a:r>
            <a:r>
              <a:rPr lang="en-US" b="1" dirty="0" err="1"/>
              <a:t>Matrix_data</a:t>
            </a:r>
            <a:r>
              <a:rPr lang="en-US" b="1" dirty="0"/>
              <a:t>[0,:])</a:t>
            </a:r>
            <a:r>
              <a:rPr lang="en-US" dirty="0"/>
              <a:t> </a:t>
            </a:r>
          </a:p>
          <a:p>
            <a:r>
              <a:rPr lang="en-US" dirty="0"/>
              <a:t>which gives you the number of columns or the number of features plus the class.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34500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06CA7D-8311-47BB-A700-B771B35747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EBE29F0-133D-467C-A722-85193B4828E0}"/>
              </a:ext>
            </a:extLst>
          </p:cNvPr>
          <p:cNvSpPr txBox="1"/>
          <p:nvPr/>
        </p:nvSpPr>
        <p:spPr>
          <a:xfrm>
            <a:off x="628650" y="2143125"/>
            <a:ext cx="7324725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following code example shows how data can be read with </a:t>
            </a:r>
            <a:r>
              <a:rPr lang="en-US" b="1" dirty="0" err="1"/>
              <a:t>np.loadtxt</a:t>
            </a:r>
            <a:r>
              <a:rPr lang="en-US" b="1" dirty="0"/>
              <a:t>()</a:t>
            </a:r>
            <a:r>
              <a:rPr lang="en-US" dirty="0"/>
              <a:t> and sliced from the matrix </a:t>
            </a:r>
            <a:r>
              <a:rPr lang="en-US" b="1" dirty="0" err="1"/>
              <a:t>Test_data</a:t>
            </a:r>
            <a:r>
              <a:rPr lang="en-US" dirty="0"/>
              <a:t> into 2 matrices </a:t>
            </a:r>
            <a:r>
              <a:rPr lang="en-US" b="1" dirty="0" err="1"/>
              <a:t>X_test</a:t>
            </a:r>
            <a:r>
              <a:rPr lang="en-US" dirty="0"/>
              <a:t> and </a:t>
            </a:r>
            <a:r>
              <a:rPr lang="en-US" b="1" dirty="0" err="1"/>
              <a:t>y_test</a:t>
            </a:r>
            <a:r>
              <a:rPr lang="en-US" dirty="0"/>
              <a:t>. Notice that </a:t>
            </a:r>
            <a:r>
              <a:rPr lang="en-US" b="1" dirty="0" err="1"/>
              <a:t>X_test</a:t>
            </a:r>
            <a:r>
              <a:rPr lang="en-US" dirty="0"/>
              <a:t> has all rows from </a:t>
            </a:r>
            <a:r>
              <a:rPr lang="en-US" b="1" dirty="0" err="1"/>
              <a:t>Test_data</a:t>
            </a:r>
            <a:r>
              <a:rPr lang="en-US" dirty="0"/>
              <a:t> and columns from 0 to 18. Whereas, the </a:t>
            </a:r>
            <a:r>
              <a:rPr lang="en-US" b="1" dirty="0" err="1"/>
              <a:t>y_test</a:t>
            </a:r>
            <a:r>
              <a:rPr lang="en-US" dirty="0"/>
              <a:t> matrix has the same number of rows but only 1 column (19).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f_test</a:t>
            </a:r>
            <a:r>
              <a:rPr lang="en-US" dirty="0"/>
              <a:t> = open("data/rc_3156_Test_19_features.csv",'r’)</a:t>
            </a:r>
          </a:p>
          <a:p>
            <a:r>
              <a:rPr lang="en-US" dirty="0" err="1"/>
              <a:t>Test_data</a:t>
            </a:r>
            <a:r>
              <a:rPr lang="en-US" dirty="0"/>
              <a:t> = </a:t>
            </a:r>
            <a:r>
              <a:rPr lang="en-US" dirty="0" err="1"/>
              <a:t>np.loadtxt</a:t>
            </a:r>
            <a:r>
              <a:rPr lang="en-US" dirty="0"/>
              <a:t>(</a:t>
            </a:r>
            <a:r>
              <a:rPr lang="en-US" dirty="0" err="1"/>
              <a:t>f_test</a:t>
            </a:r>
            <a:r>
              <a:rPr lang="en-US" dirty="0"/>
              <a:t>, delimiter=",", </a:t>
            </a:r>
            <a:r>
              <a:rPr lang="en-US" dirty="0" err="1"/>
              <a:t>skiprows</a:t>
            </a:r>
            <a:r>
              <a:rPr lang="en-US" dirty="0"/>
              <a:t>=1)</a:t>
            </a:r>
          </a:p>
          <a:p>
            <a:r>
              <a:rPr lang="en-US" dirty="0" err="1"/>
              <a:t>X_test</a:t>
            </a:r>
            <a:r>
              <a:rPr lang="en-US" dirty="0"/>
              <a:t> = </a:t>
            </a:r>
            <a:r>
              <a:rPr lang="en-US" dirty="0" err="1"/>
              <a:t>Test_data</a:t>
            </a:r>
            <a:r>
              <a:rPr lang="en-US" dirty="0"/>
              <a:t>[:,:18] </a:t>
            </a:r>
          </a:p>
          <a:p>
            <a:r>
              <a:rPr lang="en-US" dirty="0" err="1"/>
              <a:t>y_test</a:t>
            </a:r>
            <a:r>
              <a:rPr lang="en-US" dirty="0"/>
              <a:t> = </a:t>
            </a:r>
            <a:r>
              <a:rPr lang="en-US" dirty="0" err="1"/>
              <a:t>Test_data</a:t>
            </a:r>
            <a:r>
              <a:rPr lang="en-US" dirty="0"/>
              <a:t>[:, 19]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en-US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en-US" sz="4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8D1AD48-FD92-450E-B680-028DD605AE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50946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9C6972-766F-431F-9B8E-F75C434DB8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BBCE55-D86E-47E5-A6EE-CDABFE48D4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Feature scaling is very important to achieving good results in classification tasks. </a:t>
            </a:r>
          </a:p>
          <a:p>
            <a:r>
              <a:rPr lang="en-US" dirty="0"/>
              <a:t>For example, in Principal Component Analysis (PCA) which is a feature reduction technique, feature scaling is very important. </a:t>
            </a:r>
          </a:p>
          <a:p>
            <a:r>
              <a:rPr lang="en-US" dirty="0"/>
              <a:t>The purpose of PCA is to project data to a vector that captures the most variability in the data. </a:t>
            </a:r>
          </a:p>
          <a:p>
            <a:r>
              <a:rPr lang="en-US" dirty="0"/>
              <a:t>If the features are not scaled properly, one feature could dominate over the others and therefore be considered as the most variable feature.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86506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4AE603-B9FB-4228-A109-13556A5A59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 Scaling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7209B-99B9-4C61-BFAF-E0E28C7232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With feature scaling, features with real valued numbers from any range can be mapped to other ranges </a:t>
            </a:r>
          </a:p>
          <a:p>
            <a:r>
              <a:rPr lang="en-US" dirty="0"/>
              <a:t>such as from -1.0 to 1.0. </a:t>
            </a:r>
          </a:p>
          <a:p>
            <a:r>
              <a:rPr lang="en-US" dirty="0"/>
              <a:t>This is performed for all features so that no one feature will dominate in the model. </a:t>
            </a:r>
          </a:p>
          <a:p>
            <a:r>
              <a:rPr lang="en-US" dirty="0"/>
              <a:t>Other classifiers and Deep learning models are also susceptible to feature scaling.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84091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B59440-9AF7-40E2-92CA-594DAC68D3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F1FDC1E-764B-417E-8C1E-072B5BF2975F}"/>
              </a:ext>
            </a:extLst>
          </p:cNvPr>
          <p:cNvSpPr txBox="1"/>
          <p:nvPr/>
        </p:nvSpPr>
        <p:spPr>
          <a:xfrm>
            <a:off x="628650" y="2305050"/>
            <a:ext cx="6858000" cy="36620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err="1"/>
              <a:t>sc</a:t>
            </a:r>
            <a:r>
              <a:rPr lang="en-US" dirty="0"/>
              <a:t> = </a:t>
            </a:r>
            <a:r>
              <a:rPr lang="en-US" dirty="0" err="1"/>
              <a:t>StandardScaler</a:t>
            </a:r>
            <a:r>
              <a:rPr lang="en-US" dirty="0"/>
              <a:t>()</a:t>
            </a:r>
          </a:p>
          <a:p>
            <a:pPr>
              <a:lnSpc>
                <a:spcPct val="150000"/>
              </a:lnSpc>
            </a:pPr>
            <a:r>
              <a:rPr lang="en-US" dirty="0" err="1"/>
              <a:t>sc.fit</a:t>
            </a:r>
            <a:r>
              <a:rPr lang="en-US" dirty="0"/>
              <a:t>(</a:t>
            </a:r>
            <a:r>
              <a:rPr lang="en-US" dirty="0" err="1"/>
              <a:t>X_train</a:t>
            </a:r>
            <a:r>
              <a:rPr lang="en-US" dirty="0"/>
              <a:t>)</a:t>
            </a:r>
          </a:p>
          <a:p>
            <a:pPr>
              <a:lnSpc>
                <a:spcPct val="150000"/>
              </a:lnSpc>
            </a:pPr>
            <a:r>
              <a:rPr lang="en-US" dirty="0" err="1"/>
              <a:t>X_train_normalized</a:t>
            </a:r>
            <a:r>
              <a:rPr lang="en-US" dirty="0"/>
              <a:t> = </a:t>
            </a:r>
            <a:r>
              <a:rPr lang="en-US" dirty="0" err="1"/>
              <a:t>sc.transform</a:t>
            </a:r>
            <a:r>
              <a:rPr lang="en-US" dirty="0"/>
              <a:t>(</a:t>
            </a:r>
            <a:r>
              <a:rPr lang="en-US" dirty="0" err="1"/>
              <a:t>X_train</a:t>
            </a:r>
            <a:r>
              <a:rPr lang="en-US" dirty="0"/>
              <a:t>)</a:t>
            </a:r>
          </a:p>
          <a:p>
            <a:pPr>
              <a:lnSpc>
                <a:spcPct val="150000"/>
              </a:lnSpc>
            </a:pPr>
            <a:r>
              <a:rPr lang="en-US" dirty="0" err="1"/>
              <a:t>X_test_normalized</a:t>
            </a:r>
            <a:r>
              <a:rPr lang="en-US" dirty="0"/>
              <a:t> = </a:t>
            </a:r>
            <a:r>
              <a:rPr lang="en-US" dirty="0" err="1"/>
              <a:t>sc.transform</a:t>
            </a:r>
            <a:r>
              <a:rPr lang="en-US" dirty="0"/>
              <a:t>(</a:t>
            </a:r>
            <a:r>
              <a:rPr lang="en-US" dirty="0" err="1"/>
              <a:t>X_test</a:t>
            </a:r>
            <a:r>
              <a:rPr lang="en-US" dirty="0"/>
              <a:t>)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endParaRPr lang="en-US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endParaRPr lang="en-US" sz="4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77601C9-F238-4E96-96F5-9FAD9C684F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3792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B2209-DCAE-4C06-B8E2-127A166209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One-Hot encoding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56CB5613-0504-4561-8276-291B294BA3D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43228" t="44072" r="44952" b="29879"/>
          <a:stretch/>
        </p:blipFill>
        <p:spPr>
          <a:xfrm>
            <a:off x="171449" y="1528764"/>
            <a:ext cx="3667125" cy="454570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054AA80-1570-466A-9CA0-01DE18729B0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3229" t="31667" r="44687" b="42562"/>
          <a:stretch/>
        </p:blipFill>
        <p:spPr>
          <a:xfrm>
            <a:off x="5305428" y="1528764"/>
            <a:ext cx="3581400" cy="4633911"/>
          </a:xfrm>
          <a:prstGeom prst="rect">
            <a:avLst/>
          </a:prstGeom>
        </p:spPr>
      </p:pic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808A0140-DB29-4DC2-8C77-7E70F610FF0C}"/>
              </a:ext>
            </a:extLst>
          </p:cNvPr>
          <p:cNvCxnSpPr/>
          <p:nvPr/>
        </p:nvCxnSpPr>
        <p:spPr>
          <a:xfrm>
            <a:off x="4105275" y="3876675"/>
            <a:ext cx="94297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06305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FE9DB6-F6C0-45D5-99AA-CFA03263AE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One-Hot encoding function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CCC4E4-CB6A-44DE-95A6-EAC99EBAD9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13850F7-FE12-4C5A-810F-A98AC1F39AA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959" t="27408" r="30312" b="17407"/>
          <a:stretch/>
        </p:blipFill>
        <p:spPr>
          <a:xfrm>
            <a:off x="1472475" y="1768279"/>
            <a:ext cx="6199049" cy="4724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10522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997399-2267-4224-95A9-4B84188D5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A95FA0-9438-43ED-B3F4-34D5F3968C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supervised machine learning algorithm is only as good as the features that are provided to it. </a:t>
            </a:r>
          </a:p>
          <a:p>
            <a:r>
              <a:rPr lang="en-US" dirty="0"/>
              <a:t>This statement used to be very true and many people made careers of just developing features for problems in different domains. </a:t>
            </a:r>
          </a:p>
          <a:p>
            <a:r>
              <a:rPr lang="en-US" dirty="0"/>
              <a:t>For instance, in NLP, many people would spend a lot of time developing parsers and other techniques to find and create features from a text based problem. </a:t>
            </a:r>
          </a:p>
        </p:txBody>
      </p:sp>
    </p:spTree>
    <p:extLst>
      <p:ext uri="{BB962C8B-B14F-4D97-AF65-F5344CB8AC3E}">
        <p14:creationId xmlns:p14="http://schemas.microsoft.com/office/powerpoint/2010/main" val="18196776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458129-3E30-42E5-9F67-75502A954F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94FDC4-C649-4B08-B113-F90B30B039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image processing, researchers developed many techniques to filter data out of images to perform efficient image classification. </a:t>
            </a:r>
          </a:p>
          <a:p>
            <a:r>
              <a:rPr lang="en-US" dirty="0"/>
              <a:t>Today, deep learning has somewhat changed this.</a:t>
            </a:r>
          </a:p>
          <a:p>
            <a:r>
              <a:rPr lang="en-US" dirty="0"/>
              <a:t> It has managed to introduce approaches to decrease the amount of human involvement in the feature extraction process.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86515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3FAE2C-B0D0-4ACF-8A42-2924797F0C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7DEC75-0D36-45E5-8745-33BF07FB77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Basically, deep learning methods, in some cases, have the ability to extract features from data using only un-supervised or semi-supervised techniques. </a:t>
            </a:r>
          </a:p>
          <a:p>
            <a:r>
              <a:rPr lang="en-US" dirty="0"/>
              <a:t>In some way, you can say that deep learning algorithms can extract the features themselves without human involvement. </a:t>
            </a:r>
          </a:p>
          <a:p>
            <a:r>
              <a:rPr lang="en-US" dirty="0"/>
              <a:t>This ability has had a very strong impact in the performance of the algorithms implemented in industry and in the work performed by machine learning specialists. </a:t>
            </a:r>
          </a:p>
          <a:p>
            <a:r>
              <a:rPr lang="en-US" dirty="0"/>
              <a:t>These abilities for enhanced feature extraction are available in the main mediums of text processing and image processing.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31559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Outcomes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Upon completion of this unit:</a:t>
            </a:r>
          </a:p>
          <a:p>
            <a:r>
              <a:rPr lang="en-US" dirty="0"/>
              <a:t>Students will have a better understanding of Data for </a:t>
            </a:r>
            <a:r>
              <a:rPr lang="en-US" dirty="0" err="1"/>
              <a:t>Tensorflow</a:t>
            </a:r>
            <a:r>
              <a:rPr lang="en-US" dirty="0"/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-2870200" y="-508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0894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366B57-08E6-43CE-B1AE-97EAA8C27A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Corpus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9B6AC7-41A1-4C46-8828-516458E950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supervised machine learning algorithm is only as good as the data that is provided to it. </a:t>
            </a:r>
          </a:p>
          <a:p>
            <a:r>
              <a:rPr lang="en-US" dirty="0"/>
              <a:t>Learning models learn how human annotators assign the labels to a sample and a system can only be expected to be as good as the human annotator. </a:t>
            </a:r>
          </a:p>
          <a:p>
            <a:r>
              <a:rPr lang="en-US" dirty="0"/>
              <a:t>Some tasks are more subjective than others for human annotators and this is usually reflected in the classifier performance. </a:t>
            </a:r>
          </a:p>
          <a:p>
            <a:r>
              <a:rPr lang="en-US" dirty="0"/>
              <a:t>Therefore, many practitioners recommend that before measuring classifier performance, and analysis of the subjectivity of the human annotation should be performed. </a:t>
            </a:r>
          </a:p>
          <a:p>
            <a:r>
              <a:rPr lang="en-US" dirty="0"/>
              <a:t>This is usually referred to as inter annotator agreement. </a:t>
            </a:r>
          </a:p>
          <a:p>
            <a:r>
              <a:rPr lang="en-US" dirty="0"/>
              <a:t>When annotating a new resource, the quality of the annotation process must be measured in some way</a:t>
            </a:r>
          </a:p>
        </p:txBody>
      </p:sp>
    </p:spTree>
    <p:extLst>
      <p:ext uri="{BB962C8B-B14F-4D97-AF65-F5344CB8AC3E}">
        <p14:creationId xmlns:p14="http://schemas.microsoft.com/office/powerpoint/2010/main" val="39169429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8A2EF-D47C-49F3-99BA-4EF52D664E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CDB6D1-3076-407C-B3BC-1968DBB7A6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Important metrics used to evaluate inter-annotator agreement (</a:t>
            </a:r>
            <a:r>
              <a:rPr lang="en-US" dirty="0" err="1"/>
              <a:t>Artstein</a:t>
            </a:r>
            <a:r>
              <a:rPr lang="en-US" dirty="0"/>
              <a:t> and </a:t>
            </a:r>
            <a:r>
              <a:rPr lang="en-US" dirty="0" err="1"/>
              <a:t>Poesio</a:t>
            </a:r>
            <a:r>
              <a:rPr lang="en-US" dirty="0"/>
              <a:t> 2008) include: </a:t>
            </a:r>
          </a:p>
          <a:p>
            <a:pPr lvl="0"/>
            <a:r>
              <a:rPr lang="en-US" dirty="0"/>
              <a:t>average observed agreement</a:t>
            </a:r>
          </a:p>
          <a:p>
            <a:pPr lvl="0"/>
            <a:r>
              <a:rPr lang="en-US" dirty="0"/>
              <a:t>Pi</a:t>
            </a:r>
          </a:p>
          <a:p>
            <a:pPr lvl="0"/>
            <a:r>
              <a:rPr lang="en-US" dirty="0"/>
              <a:t>Alpha</a:t>
            </a:r>
          </a:p>
          <a:p>
            <a:pPr lvl="0"/>
            <a:r>
              <a:rPr lang="en-US" dirty="0"/>
              <a:t>S</a:t>
            </a:r>
          </a:p>
          <a:p>
            <a:pPr lvl="0"/>
            <a:r>
              <a:rPr lang="en-US" dirty="0"/>
              <a:t>Kappa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61265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3C6A19-9234-4F29-8C71-9201AFAA8B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Average Observed Agreement (</a:t>
            </a:r>
            <a:r>
              <a:rPr lang="en-US" b="1" dirty="0" err="1"/>
              <a:t>A</a:t>
            </a:r>
            <a:r>
              <a:rPr lang="en-US" b="1" baseline="-25000" dirty="0" err="1"/>
              <a:t>o</a:t>
            </a:r>
            <a:r>
              <a:rPr lang="en-US" b="1" dirty="0"/>
              <a:t>)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B65878-83E6-406A-AA50-5346A959A4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Averaged observed agreement is the easiest metric to compute. It is the percentage of annotations that two annotators agreed upon. </a:t>
            </a:r>
          </a:p>
          <a:p>
            <a:r>
              <a:rPr lang="en-US" dirty="0"/>
              <a:t>The metric is formulated as follows where the variable “samples” represents the total number of annotation samples and “agreed” is the amount of samples for which both annotators agreed.</a:t>
            </a:r>
          </a:p>
          <a:p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D7184EE-BE58-4A95-B8C8-B57D2040F42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9376" t="33518" r="42082" b="53704"/>
          <a:stretch/>
        </p:blipFill>
        <p:spPr>
          <a:xfrm>
            <a:off x="2552699" y="3886200"/>
            <a:ext cx="4594916" cy="1781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68169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6B3030-4A8F-49E9-8C1E-071D9C22CF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BFFFC5-97D6-493C-8A00-12F1C2414A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365126"/>
            <a:ext cx="7886700" cy="5811837"/>
          </a:xfrm>
        </p:spPr>
        <p:txBody>
          <a:bodyPr>
            <a:normAutofit fontScale="40000" lnSpcReduction="20000"/>
          </a:bodyPr>
          <a:lstStyle/>
          <a:p>
            <a:r>
              <a:rPr lang="en-US" dirty="0"/>
              <a:t>#</a:t>
            </a:r>
            <a:r>
              <a:rPr lang="en-US" dirty="0" err="1"/>
              <a:t>interannotator</a:t>
            </a:r>
            <a:r>
              <a:rPr lang="en-US" dirty="0"/>
              <a:t> agreement</a:t>
            </a:r>
          </a:p>
          <a:p>
            <a:endParaRPr lang="en-US" dirty="0"/>
          </a:p>
          <a:p>
            <a:r>
              <a:rPr lang="en-US" dirty="0"/>
              <a:t>import </a:t>
            </a:r>
            <a:r>
              <a:rPr lang="en-US" dirty="0" err="1"/>
              <a:t>nltk</a:t>
            </a:r>
            <a:endParaRPr lang="en-US" dirty="0"/>
          </a:p>
          <a:p>
            <a:r>
              <a:rPr lang="en-US" dirty="0" err="1"/>
              <a:t>toy_data</a:t>
            </a:r>
            <a:r>
              <a:rPr lang="en-US" dirty="0"/>
              <a:t> = [</a:t>
            </a:r>
          </a:p>
          <a:p>
            <a:r>
              <a:rPr lang="en-US" dirty="0"/>
              <a:t>    ['1', 5723, 'ORG'],</a:t>
            </a:r>
          </a:p>
          <a:p>
            <a:r>
              <a:rPr lang="en-US" dirty="0"/>
              <a:t>    ['2', 5723, 'ORG'],</a:t>
            </a:r>
          </a:p>
          <a:p>
            <a:r>
              <a:rPr lang="en-US" dirty="0"/>
              <a:t>    ['1', 55829, 'LOC'],</a:t>
            </a:r>
          </a:p>
          <a:p>
            <a:r>
              <a:rPr lang="en-US" dirty="0"/>
              <a:t>    ['2', 55829, 'LOC'],</a:t>
            </a:r>
          </a:p>
          <a:p>
            <a:r>
              <a:rPr lang="en-US" dirty="0"/>
              <a:t>    ['1', 259742, 'PER'],</a:t>
            </a:r>
          </a:p>
          <a:p>
            <a:r>
              <a:rPr lang="en-US" dirty="0"/>
              <a:t>    ['2', 259742, 'LOC'],</a:t>
            </a:r>
          </a:p>
          <a:p>
            <a:r>
              <a:rPr lang="en-US" dirty="0"/>
              <a:t>    ['1', 269340, 'PER'],</a:t>
            </a:r>
          </a:p>
          <a:p>
            <a:r>
              <a:rPr lang="en-US" dirty="0"/>
              <a:t>    ['2', 269340, 'LOC']</a:t>
            </a:r>
          </a:p>
          <a:p>
            <a:r>
              <a:rPr lang="en-US" dirty="0"/>
              <a:t>  ]</a:t>
            </a:r>
          </a:p>
          <a:p>
            <a:endParaRPr lang="en-US" dirty="0"/>
          </a:p>
          <a:p>
            <a:r>
              <a:rPr lang="en-US" dirty="0"/>
              <a:t>task = </a:t>
            </a:r>
            <a:r>
              <a:rPr lang="en-US" dirty="0" err="1"/>
              <a:t>nltk.metrics.agreement.AnnotationTask</a:t>
            </a:r>
            <a:r>
              <a:rPr lang="en-US" dirty="0"/>
              <a:t>(data=</a:t>
            </a:r>
            <a:r>
              <a:rPr lang="en-US" dirty="0" err="1"/>
              <a:t>toy_data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print 'kappa', </a:t>
            </a:r>
            <a:r>
              <a:rPr lang="en-US" dirty="0" err="1"/>
              <a:t>task.kappa</a:t>
            </a:r>
            <a:r>
              <a:rPr lang="en-US" dirty="0"/>
              <a:t>()</a:t>
            </a:r>
          </a:p>
          <a:p>
            <a:r>
              <a:rPr lang="en-US" dirty="0"/>
              <a:t>print 'alpha', </a:t>
            </a:r>
            <a:r>
              <a:rPr lang="en-US" dirty="0" err="1"/>
              <a:t>task.alpha</a:t>
            </a:r>
            <a:r>
              <a:rPr lang="en-US" dirty="0"/>
              <a:t>()</a:t>
            </a:r>
          </a:p>
          <a:p>
            <a:r>
              <a:rPr lang="en-US" dirty="0"/>
              <a:t>print 'average Agreement', </a:t>
            </a:r>
            <a:r>
              <a:rPr lang="en-US" dirty="0" err="1"/>
              <a:t>task.avg_Ao</a:t>
            </a:r>
            <a:r>
              <a:rPr lang="en-US" dirty="0"/>
              <a:t>()</a:t>
            </a:r>
          </a:p>
          <a:p>
            <a:r>
              <a:rPr lang="en-US" dirty="0"/>
              <a:t>print 'pi', </a:t>
            </a:r>
            <a:r>
              <a:rPr lang="en-US" dirty="0" err="1"/>
              <a:t>task.pi</a:t>
            </a:r>
            <a:r>
              <a:rPr lang="en-US" dirty="0"/>
              <a:t>()</a:t>
            </a:r>
          </a:p>
          <a:p>
            <a:r>
              <a:rPr lang="en-US" dirty="0"/>
              <a:t>print 's', </a:t>
            </a:r>
            <a:r>
              <a:rPr lang="en-US" dirty="0" err="1"/>
              <a:t>task.S</a:t>
            </a:r>
            <a:r>
              <a:rPr lang="en-US" dirty="0"/>
              <a:t>()</a:t>
            </a:r>
          </a:p>
          <a:p>
            <a:endParaRPr lang="en-US" dirty="0"/>
          </a:p>
          <a:p>
            <a:r>
              <a:rPr lang="en-US" dirty="0"/>
              <a:t>print '######################################'</a:t>
            </a:r>
          </a:p>
          <a:p>
            <a:r>
              <a:rPr lang="en-US" dirty="0"/>
              <a:t>print '######################################'</a:t>
            </a:r>
          </a:p>
          <a:p>
            <a:endParaRPr lang="en-US" dirty="0"/>
          </a:p>
          <a:p>
            <a:r>
              <a:rPr lang="en-US" dirty="0"/>
              <a:t>toy1 = ['ORG','LOC','PER','PER']</a:t>
            </a:r>
          </a:p>
          <a:p>
            <a:r>
              <a:rPr lang="en-US" dirty="0"/>
              <a:t>toy2 = ['ORG','LOC','LOC','LOC']</a:t>
            </a:r>
          </a:p>
          <a:p>
            <a:r>
              <a:rPr lang="en-US" dirty="0"/>
              <a:t>cm = </a:t>
            </a:r>
            <a:r>
              <a:rPr lang="en-US" dirty="0" err="1"/>
              <a:t>nltk.metrics.ConfusionMatrix</a:t>
            </a:r>
            <a:r>
              <a:rPr lang="en-US" dirty="0"/>
              <a:t>(toy1,toy2)</a:t>
            </a:r>
          </a:p>
          <a:p>
            <a:r>
              <a:rPr lang="en-US" dirty="0"/>
              <a:t>print cm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55668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this module we looked at data for deep learning</a:t>
            </a:r>
          </a:p>
        </p:txBody>
      </p:sp>
    </p:spTree>
    <p:extLst>
      <p:ext uri="{BB962C8B-B14F-4D97-AF65-F5344CB8AC3E}">
        <p14:creationId xmlns:p14="http://schemas.microsoft.com/office/powerpoint/2010/main" val="412360489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536139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To most practitioners, data collection is the most important issue in machine learning. </a:t>
            </a:r>
          </a:p>
          <a:p>
            <a:pPr lvl="1"/>
            <a:r>
              <a:rPr lang="en-US" dirty="0"/>
              <a:t>getting the data</a:t>
            </a:r>
          </a:p>
          <a:p>
            <a:pPr lvl="1"/>
            <a:r>
              <a:rPr lang="en-US" dirty="0"/>
              <a:t>cleaning data</a:t>
            </a:r>
          </a:p>
          <a:p>
            <a:pPr lvl="1"/>
            <a:r>
              <a:rPr lang="en-US" dirty="0"/>
              <a:t>pre-processing data</a:t>
            </a:r>
          </a:p>
          <a:p>
            <a:pPr lvl="1"/>
            <a:r>
              <a:rPr lang="en-US" dirty="0"/>
              <a:t>building a corpus and annotating it</a:t>
            </a:r>
          </a:p>
          <a:p>
            <a:pPr lvl="1"/>
            <a:r>
              <a:rPr lang="en-US" dirty="0"/>
              <a:t>performing inter-annotator agreement</a:t>
            </a:r>
          </a:p>
        </p:txBody>
      </p:sp>
    </p:spTree>
    <p:extLst>
      <p:ext uri="{BB962C8B-B14F-4D97-AF65-F5344CB8AC3E}">
        <p14:creationId xmlns:p14="http://schemas.microsoft.com/office/powerpoint/2010/main" val="140904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99EACF-33BA-4790-9E75-29FC74E083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sets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E10CF6-5406-4A7F-861D-735956A0EE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Data can be obtained from the web such as text from twitter or web pages. </a:t>
            </a:r>
          </a:p>
          <a:p>
            <a:pPr marL="0" indent="0">
              <a:buNone/>
            </a:pPr>
            <a:r>
              <a:rPr lang="en-US" dirty="0"/>
              <a:t>Specific data sets can also be obtained from the machine learning libraries. </a:t>
            </a:r>
          </a:p>
          <a:p>
            <a:r>
              <a:rPr lang="en-US" dirty="0" err="1"/>
              <a:t>Sklearn</a:t>
            </a:r>
            <a:r>
              <a:rPr lang="en-US" dirty="0"/>
              <a:t> has a “dataset” module. </a:t>
            </a:r>
          </a:p>
          <a:p>
            <a:r>
              <a:rPr lang="en-US" dirty="0"/>
              <a:t>This dataset module can be used to obtain certain data sets such as the iris dataset</a:t>
            </a:r>
          </a:p>
        </p:txBody>
      </p:sp>
    </p:spTree>
    <p:extLst>
      <p:ext uri="{BB962C8B-B14F-4D97-AF65-F5344CB8AC3E}">
        <p14:creationId xmlns:p14="http://schemas.microsoft.com/office/powerpoint/2010/main" val="6223246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D6DF3-A090-45B2-8605-3079071C8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Getting Data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6B1210B-55C2-4C38-A86C-18DD0E851E97}"/>
              </a:ext>
            </a:extLst>
          </p:cNvPr>
          <p:cNvSpPr/>
          <p:nvPr/>
        </p:nvSpPr>
        <p:spPr>
          <a:xfrm>
            <a:off x="1653878" y="2473402"/>
            <a:ext cx="2464393" cy="212006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iris = </a:t>
            </a:r>
            <a:r>
              <a:rPr lang="en-US" dirty="0" err="1"/>
              <a:t>datasets.load_iris</a:t>
            </a:r>
            <a:r>
              <a:rPr lang="en-US" dirty="0"/>
              <a:t>()</a:t>
            </a:r>
          </a:p>
          <a:p>
            <a:pPr>
              <a:lnSpc>
                <a:spcPct val="150000"/>
              </a:lnSpc>
            </a:pPr>
            <a:r>
              <a:rPr lang="en-US" dirty="0"/>
              <a:t>X = </a:t>
            </a:r>
            <a:r>
              <a:rPr lang="en-US" dirty="0" err="1"/>
              <a:t>iris.data</a:t>
            </a:r>
            <a:r>
              <a:rPr lang="en-US" dirty="0"/>
              <a:t>[:, [1,2,3]]</a:t>
            </a:r>
          </a:p>
          <a:p>
            <a:pPr>
              <a:lnSpc>
                <a:spcPct val="150000"/>
              </a:lnSpc>
            </a:pPr>
            <a:r>
              <a:rPr lang="en-US" dirty="0"/>
              <a:t>y = </a:t>
            </a:r>
            <a:r>
              <a:rPr lang="en-US" dirty="0" err="1"/>
              <a:t>iris.target</a:t>
            </a:r>
            <a:endParaRPr lang="en-US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endParaRPr lang="en-US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endParaRPr lang="en-US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E59933B-1B1A-4507-9148-47E9B90014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Here, the first index in the data matrix represents the rows and the second index represents the columns.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87371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063782-E74F-450C-85FC-791D9E12B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CSV format data set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F91575-C49C-4465-80B9-56520DD840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1.0</a:t>
            </a:r>
            <a:r>
              <a:rPr lang="en-US" dirty="0"/>
              <a:t>,6.1,2.8,4.7,1.2</a:t>
            </a:r>
          </a:p>
          <a:p>
            <a:pPr marL="0" indent="0">
              <a:buNone/>
            </a:pPr>
            <a:r>
              <a:rPr lang="en-US" b="1" dirty="0"/>
              <a:t>0.0</a:t>
            </a:r>
            <a:r>
              <a:rPr lang="en-US" dirty="0"/>
              <a:t>,5.7,3.8,1.7,0.3</a:t>
            </a:r>
          </a:p>
          <a:p>
            <a:pPr marL="0" indent="0">
              <a:buNone/>
            </a:pPr>
            <a:r>
              <a:rPr lang="en-US" b="1" dirty="0"/>
              <a:t>2.0</a:t>
            </a:r>
            <a:r>
              <a:rPr lang="en-US" dirty="0"/>
              <a:t>,7.7,2.6,6.9,2.3</a:t>
            </a:r>
          </a:p>
          <a:p>
            <a:pPr marL="0" indent="0">
              <a:buNone/>
            </a:pPr>
            <a:r>
              <a:rPr lang="en-US" b="1" dirty="0"/>
              <a:t>1.0</a:t>
            </a:r>
            <a:r>
              <a:rPr lang="en-US" dirty="0"/>
              <a:t>,6.0,2.9,4.5,1.5</a:t>
            </a:r>
          </a:p>
          <a:p>
            <a:pPr marL="0" indent="0">
              <a:buNone/>
            </a:pPr>
            <a:r>
              <a:rPr lang="en-US" b="1" dirty="0"/>
              <a:t>1.0</a:t>
            </a:r>
            <a:r>
              <a:rPr lang="en-US" dirty="0"/>
              <a:t>,6.8,2.8,4.8,1.4</a:t>
            </a:r>
          </a:p>
          <a:p>
            <a:pPr marL="0" indent="0">
              <a:buNone/>
            </a:pPr>
            <a:r>
              <a:rPr lang="en-US" b="1" dirty="0"/>
              <a:t>0.0</a:t>
            </a:r>
            <a:r>
              <a:rPr lang="en-US" dirty="0"/>
              <a:t>,5.4,3.4,1.5,0.4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30023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578325-11DE-4012-A007-00EB4CF76C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Numpy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648714-3CF4-4894-949E-F867984084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Once the data is in </a:t>
            </a:r>
            <a:r>
              <a:rPr lang="en-US" b="1" dirty="0" err="1"/>
              <a:t>Matrix_data</a:t>
            </a:r>
            <a:r>
              <a:rPr lang="en-US" dirty="0"/>
              <a:t>, it can be processed as a </a:t>
            </a:r>
            <a:r>
              <a:rPr lang="en-US" dirty="0" err="1"/>
              <a:t>numpy</a:t>
            </a:r>
            <a:r>
              <a:rPr lang="en-US" dirty="0"/>
              <a:t> array matrix. </a:t>
            </a:r>
          </a:p>
          <a:p>
            <a:r>
              <a:rPr lang="en-US" dirty="0"/>
              <a:t>This means that it is no longer just an array </a:t>
            </a:r>
          </a:p>
          <a:p>
            <a:r>
              <a:rPr lang="en-US" dirty="0"/>
              <a:t>but instead it is more a vector or matrix as in linear algebra. </a:t>
            </a:r>
          </a:p>
          <a:p>
            <a:r>
              <a:rPr lang="en-US" dirty="0"/>
              <a:t>Many operations are now simplified like</a:t>
            </a:r>
          </a:p>
          <a:p>
            <a:pPr lvl="1"/>
            <a:r>
              <a:rPr lang="en-US" dirty="0"/>
              <a:t> extracting certain columns or rows. </a:t>
            </a:r>
          </a:p>
          <a:p>
            <a:pPr lvl="1"/>
            <a:r>
              <a:rPr lang="en-US" dirty="0"/>
              <a:t>This is usually referred to as slicing.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2849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3D10A-DA4A-4F67-AC3C-35952B0F6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4053079-1FD4-4438-8573-2D1CF274D0F3}"/>
              </a:ext>
            </a:extLst>
          </p:cNvPr>
          <p:cNvSpPr txBox="1"/>
          <p:nvPr/>
        </p:nvSpPr>
        <p:spPr>
          <a:xfrm>
            <a:off x="742950" y="2152650"/>
            <a:ext cx="7267575" cy="72168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err="1"/>
              <a:t>f_numpy</a:t>
            </a:r>
            <a:r>
              <a:rPr lang="en-US" dirty="0"/>
              <a:t> = open("data/12559_Training_Dataset.csv",'r’)</a:t>
            </a:r>
          </a:p>
          <a:p>
            <a:pPr>
              <a:lnSpc>
                <a:spcPct val="150000"/>
              </a:lnSpc>
            </a:pPr>
            <a:r>
              <a:rPr lang="en-US" dirty="0" err="1"/>
              <a:t>Matrix_data</a:t>
            </a:r>
            <a:r>
              <a:rPr lang="en-US" dirty="0"/>
              <a:t> = </a:t>
            </a:r>
            <a:r>
              <a:rPr lang="en-US" dirty="0" err="1"/>
              <a:t>numpy.loadtxt</a:t>
            </a:r>
            <a:r>
              <a:rPr lang="en-US" dirty="0"/>
              <a:t>(</a:t>
            </a:r>
            <a:r>
              <a:rPr lang="en-US" dirty="0" err="1"/>
              <a:t>f_numpy</a:t>
            </a:r>
            <a:r>
              <a:rPr lang="en-US" dirty="0"/>
              <a:t>, delimiter=",", </a:t>
            </a:r>
            <a:r>
              <a:rPr lang="en-US" dirty="0" err="1"/>
              <a:t>skiprows</a:t>
            </a:r>
            <a:r>
              <a:rPr lang="en-US" dirty="0"/>
              <a:t>=1)</a:t>
            </a:r>
          </a:p>
          <a:p>
            <a:pPr>
              <a:lnSpc>
                <a:spcPct val="150000"/>
              </a:lnSpc>
            </a:pPr>
            <a:r>
              <a:rPr lang="en-US" dirty="0"/>
              <a:t>A = </a:t>
            </a:r>
            <a:r>
              <a:rPr lang="en-US" dirty="0" err="1"/>
              <a:t>len</a:t>
            </a:r>
            <a:r>
              <a:rPr lang="en-US" dirty="0"/>
              <a:t>(</a:t>
            </a:r>
            <a:r>
              <a:rPr lang="en-US" dirty="0" err="1"/>
              <a:t>Matrix_data</a:t>
            </a:r>
            <a:r>
              <a:rPr lang="en-US" dirty="0"/>
              <a:t>[0,:])</a:t>
            </a:r>
          </a:p>
          <a:p>
            <a:pPr>
              <a:lnSpc>
                <a:spcPct val="150000"/>
              </a:lnSpc>
            </a:pPr>
            <a:r>
              <a:rPr lang="en-US" dirty="0"/>
              <a:t>print "num features,", A</a:t>
            </a:r>
          </a:p>
          <a:p>
            <a:pPr>
              <a:lnSpc>
                <a:spcPct val="150000"/>
              </a:lnSpc>
            </a:pPr>
            <a:r>
              <a:rPr lang="en-US" dirty="0"/>
              <a:t>#X=</a:t>
            </a:r>
            <a:r>
              <a:rPr lang="en-US" dirty="0" err="1"/>
              <a:t>Matrix_data</a:t>
            </a:r>
            <a:r>
              <a:rPr lang="en-US" dirty="0"/>
              <a:t>[:, [1,2,3,4,5,6]]</a:t>
            </a:r>
          </a:p>
          <a:p>
            <a:pPr>
              <a:lnSpc>
                <a:spcPct val="150000"/>
              </a:lnSpc>
            </a:pPr>
            <a:r>
              <a:rPr lang="en-US" dirty="0"/>
              <a:t>X = </a:t>
            </a:r>
            <a:r>
              <a:rPr lang="en-US" dirty="0" err="1"/>
              <a:t>Matrix_data</a:t>
            </a:r>
            <a:r>
              <a:rPr lang="en-US" dirty="0"/>
              <a:t>[:,:18]    #[:,:149]</a:t>
            </a:r>
          </a:p>
          <a:p>
            <a:pPr>
              <a:lnSpc>
                <a:spcPct val="150000"/>
              </a:lnSpc>
            </a:pPr>
            <a:r>
              <a:rPr lang="en-US" dirty="0"/>
              <a:t>y = </a:t>
            </a:r>
            <a:r>
              <a:rPr lang="en-US" dirty="0" err="1"/>
              <a:t>Matrix_data</a:t>
            </a:r>
            <a:r>
              <a:rPr lang="en-US" dirty="0"/>
              <a:t>[:, 19]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endParaRPr lang="en-US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endParaRPr lang="en-US" sz="5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endParaRPr lang="en-US" sz="4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endParaRPr lang="en-US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4211E1-F1A0-43BF-92B7-D508F05A91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5574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E701A2-2A28-4BCA-B2B0-0836A02BEA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99D69E-C97F-44FC-8CA7-AAB0AC8143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the previous code we can see that we can calculate the dimensions of the matrix as in A = </a:t>
            </a:r>
            <a:r>
              <a:rPr lang="en-US" b="1" dirty="0" err="1"/>
              <a:t>len</a:t>
            </a:r>
            <a:r>
              <a:rPr lang="en-US" b="1" dirty="0"/>
              <a:t>(</a:t>
            </a:r>
            <a:r>
              <a:rPr lang="en-US" b="1" dirty="0" err="1"/>
              <a:t>Matrix_data</a:t>
            </a:r>
            <a:r>
              <a:rPr lang="en-US" b="1" dirty="0"/>
              <a:t>[0,:])</a:t>
            </a:r>
            <a:r>
              <a:rPr lang="en-US" dirty="0"/>
              <a:t> which gives you the number of columns or the number of features plus the class. </a:t>
            </a:r>
          </a:p>
          <a:p>
            <a:r>
              <a:rPr lang="en-US" dirty="0"/>
              <a:t>The following code example shows how data can be read with </a:t>
            </a:r>
            <a:r>
              <a:rPr lang="en-US" b="1" dirty="0" err="1"/>
              <a:t>np.loadtxt</a:t>
            </a:r>
            <a:r>
              <a:rPr lang="en-US" b="1" dirty="0"/>
              <a:t>()</a:t>
            </a:r>
            <a:r>
              <a:rPr lang="en-US" dirty="0"/>
              <a:t> and sliced from the matrix </a:t>
            </a:r>
            <a:r>
              <a:rPr lang="en-US" b="1" dirty="0" err="1"/>
              <a:t>Test_data</a:t>
            </a:r>
            <a:r>
              <a:rPr lang="en-US" dirty="0"/>
              <a:t> into 2 matrices </a:t>
            </a:r>
            <a:r>
              <a:rPr lang="en-US" b="1" dirty="0" err="1"/>
              <a:t>X_test</a:t>
            </a:r>
            <a:r>
              <a:rPr lang="en-US" dirty="0"/>
              <a:t> and </a:t>
            </a:r>
            <a:r>
              <a:rPr lang="en-US" b="1" dirty="0" err="1"/>
              <a:t>y_test</a:t>
            </a:r>
            <a:r>
              <a:rPr lang="en-US" dirty="0"/>
              <a:t>. </a:t>
            </a:r>
          </a:p>
          <a:p>
            <a:r>
              <a:rPr lang="en-US" dirty="0"/>
              <a:t>Notice that </a:t>
            </a:r>
            <a:r>
              <a:rPr lang="en-US" b="1" dirty="0" err="1"/>
              <a:t>X_test</a:t>
            </a:r>
            <a:r>
              <a:rPr lang="en-US" dirty="0"/>
              <a:t> has all rows from </a:t>
            </a:r>
            <a:r>
              <a:rPr lang="en-US" b="1" dirty="0" err="1"/>
              <a:t>Test_data</a:t>
            </a:r>
            <a:r>
              <a:rPr lang="en-US" dirty="0"/>
              <a:t> and columns from 0 to 18. </a:t>
            </a:r>
          </a:p>
          <a:p>
            <a:r>
              <a:rPr lang="en-US" dirty="0"/>
              <a:t>Whereas, the </a:t>
            </a:r>
            <a:r>
              <a:rPr lang="en-US" b="1" dirty="0" err="1"/>
              <a:t>y_test</a:t>
            </a:r>
            <a:r>
              <a:rPr lang="en-US" dirty="0"/>
              <a:t> matrix has the same number of rows but only 1 column (19).</a:t>
            </a:r>
          </a:p>
        </p:txBody>
      </p:sp>
    </p:spTree>
    <p:extLst>
      <p:ext uri="{BB962C8B-B14F-4D97-AF65-F5344CB8AC3E}">
        <p14:creationId xmlns:p14="http://schemas.microsoft.com/office/powerpoint/2010/main" val="638763080"/>
      </p:ext>
    </p:extLst>
  </p:cSld>
  <p:clrMapOvr>
    <a:masterClrMapping/>
  </p:clrMapOvr>
</p:sld>
</file>

<file path=ppt/theme/theme1.xml><?xml version="1.0" encoding="utf-8"?>
<a:theme xmlns:a="http://schemas.openxmlformats.org/drawingml/2006/main" name="PP_C5Modules_CC_License_standard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000CEDAB-E29F-4A23-9517-54899E07533B}" vid="{1A296487-C81B-47B5-87B1-F78A0BD4BC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PP_C5Modules_CC_License_standard</Template>
  <TotalTime>2488</TotalTime>
  <Words>1484</Words>
  <Application>Microsoft Office PowerPoint</Application>
  <PresentationFormat>全屏显示(4:3)</PresentationFormat>
  <Paragraphs>150</Paragraphs>
  <Slides>25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25</vt:i4>
      </vt:variant>
    </vt:vector>
  </HeadingPairs>
  <TitlesOfParts>
    <vt:vector size="30" baseType="lpstr">
      <vt:lpstr>Arial</vt:lpstr>
      <vt:lpstr>Calibri</vt:lpstr>
      <vt:lpstr>Calibri Light</vt:lpstr>
      <vt:lpstr>Times New Roman</vt:lpstr>
      <vt:lpstr>PP_C5Modules_CC_License_standard</vt:lpstr>
      <vt:lpstr>Machine Learning for Cyber </vt:lpstr>
      <vt:lpstr>Learning Outcomes</vt:lpstr>
      <vt:lpstr>Data issues</vt:lpstr>
      <vt:lpstr>Data sets</vt:lpstr>
      <vt:lpstr>Getting Data</vt:lpstr>
      <vt:lpstr>CSV format data set</vt:lpstr>
      <vt:lpstr>Numpy</vt:lpstr>
      <vt:lpstr>code</vt:lpstr>
      <vt:lpstr>PowerPoint 演示文稿</vt:lpstr>
      <vt:lpstr>PowerPoint 演示文稿</vt:lpstr>
      <vt:lpstr>PowerPoint 演示文稿</vt:lpstr>
      <vt:lpstr>PowerPoint 演示文稿</vt:lpstr>
      <vt:lpstr>Feature Scaling</vt:lpstr>
      <vt:lpstr>PowerPoint 演示文稿</vt:lpstr>
      <vt:lpstr>One-Hot encoding</vt:lpstr>
      <vt:lpstr>One-Hot encoding function</vt:lpstr>
      <vt:lpstr>Features</vt:lpstr>
      <vt:lpstr>Features</vt:lpstr>
      <vt:lpstr>Features</vt:lpstr>
      <vt:lpstr>Corpus</vt:lpstr>
      <vt:lpstr>PowerPoint 演示文稿</vt:lpstr>
      <vt:lpstr>Average Observed Agreement (Ao) </vt:lpstr>
      <vt:lpstr>PowerPoint 演示文稿</vt:lpstr>
      <vt:lpstr>Summary</vt:lpstr>
      <vt:lpstr>PowerPoint 演示文稿</vt:lpstr>
    </vt:vector>
  </TitlesOfParts>
  <Company>University of California at Davis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 Bishop</dc:creator>
  <cp:lastModifiedBy>liu2085@pnw.edu</cp:lastModifiedBy>
  <cp:revision>213</cp:revision>
  <cp:lastPrinted>2016-07-13T17:16:41Z</cp:lastPrinted>
  <dcterms:created xsi:type="dcterms:W3CDTF">2016-07-03T20:12:42Z</dcterms:created>
  <dcterms:modified xsi:type="dcterms:W3CDTF">2019-07-13T04:52:24Z</dcterms:modified>
</cp:coreProperties>
</file>