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686" r:id="rId2"/>
  </p:sldMasterIdLst>
  <p:notesMasterIdLst>
    <p:notesMasterId r:id="rId16"/>
  </p:notesMasterIdLst>
  <p:sldIdLst>
    <p:sldId id="256" r:id="rId3"/>
    <p:sldId id="320" r:id="rId4"/>
    <p:sldId id="319" r:id="rId5"/>
    <p:sldId id="318" r:id="rId6"/>
    <p:sldId id="317" r:id="rId7"/>
    <p:sldId id="327" r:id="rId8"/>
    <p:sldId id="326" r:id="rId9"/>
    <p:sldId id="325" r:id="rId10"/>
    <p:sldId id="324" r:id="rId11"/>
    <p:sldId id="323" r:id="rId12"/>
    <p:sldId id="322" r:id="rId13"/>
    <p:sldId id="321" r:id="rId14"/>
    <p:sldId id="310" r:id="rId15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4" autoAdjust="0"/>
    <p:restoredTop sz="81883" autoAdjust="0"/>
  </p:normalViewPr>
  <p:slideViewPr>
    <p:cSldViewPr snapToGrid="0" snapToObjects="1">
      <p:cViewPr varScale="1">
        <p:scale>
          <a:sx n="93" d="100"/>
          <a:sy n="93" d="100"/>
        </p:scale>
        <p:origin x="81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F34958D-5910-2B4E-8346-D45CE8D303AB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27B6843-3AD9-D947-BFC2-4A81687A7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21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927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8146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836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736975"/>
            <a:ext cx="6400800" cy="1136650"/>
          </a:xfrm>
        </p:spPr>
        <p:txBody>
          <a:bodyPr>
            <a:normAutofit/>
          </a:bodyPr>
          <a:lstStyle>
            <a:lvl1pPr>
              <a:defRPr sz="4000">
                <a:solidFill>
                  <a:srgbClr val="2955A6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91124"/>
            <a:ext cx="6400800" cy="4476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2955A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914400" y="3657600"/>
            <a:ext cx="7162800" cy="2059641"/>
            <a:chOff x="914400" y="3657600"/>
            <a:chExt cx="7162800" cy="2059641"/>
          </a:xfrm>
        </p:grpSpPr>
        <p:sp>
          <p:nvSpPr>
            <p:cNvPr id="5" name="Rectangle 4"/>
            <p:cNvSpPr/>
            <p:nvPr/>
          </p:nvSpPr>
          <p:spPr>
            <a:xfrm>
              <a:off x="914400" y="3657600"/>
              <a:ext cx="7162800" cy="12954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400" kern="0">
                <a:solidFill>
                  <a:srgbClr val="FFFFFF"/>
                </a:solidFill>
                <a:sym typeface="Arial"/>
                <a:rtl val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914400" y="5069541"/>
              <a:ext cx="7162800" cy="6477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400" kern="0">
                <a:solidFill>
                  <a:srgbClr val="FFFFFF"/>
                </a:solidFill>
                <a:sym typeface="Arial"/>
                <a:rtl val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914400" y="3657600"/>
              <a:ext cx="228600" cy="12954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400" kern="0">
                <a:solidFill>
                  <a:srgbClr val="FFFFFF"/>
                </a:solidFill>
                <a:sym typeface="Arial"/>
                <a:rtl val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914400" y="5069541"/>
              <a:ext cx="228600" cy="6477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400" kern="0">
                <a:solidFill>
                  <a:srgbClr val="FFFFFF"/>
                </a:solidFill>
                <a:sym typeface="Arial"/>
                <a:rtl val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66724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8" y="568325"/>
            <a:ext cx="3008313" cy="1384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4575" y="568325"/>
            <a:ext cx="5073650" cy="5557839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2955A6"/>
                </a:solidFill>
              </a:defRPr>
            </a:lvl1pPr>
            <a:lvl2pPr>
              <a:defRPr sz="2400">
                <a:solidFill>
                  <a:srgbClr val="2955A6"/>
                </a:solidFill>
              </a:defRPr>
            </a:lvl2pPr>
            <a:lvl3pPr>
              <a:defRPr sz="2000">
                <a:solidFill>
                  <a:srgbClr val="2955A6"/>
                </a:solidFill>
              </a:defRPr>
            </a:lvl3pPr>
            <a:lvl4pPr>
              <a:defRPr sz="1800">
                <a:solidFill>
                  <a:srgbClr val="2955A6"/>
                </a:solidFill>
              </a:defRPr>
            </a:lvl4pPr>
            <a:lvl5pPr>
              <a:defRPr sz="1800">
                <a:solidFill>
                  <a:srgbClr val="2955A6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7" y="2166938"/>
            <a:ext cx="3008314" cy="39592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5419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131805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ast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2465" y="286239"/>
            <a:ext cx="5499069" cy="6285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0246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249552" y="3401981"/>
            <a:ext cx="5372100" cy="2059641"/>
            <a:chOff x="914400" y="3657600"/>
            <a:chExt cx="7162800" cy="2059641"/>
          </a:xfrm>
        </p:grpSpPr>
        <p:sp>
          <p:nvSpPr>
            <p:cNvPr id="11" name="Rectangle 10"/>
            <p:cNvSpPr/>
            <p:nvPr/>
          </p:nvSpPr>
          <p:spPr>
            <a:xfrm>
              <a:off x="914400" y="3657600"/>
              <a:ext cx="7162800" cy="12954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14400" y="5069541"/>
              <a:ext cx="7162800" cy="6477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14400" y="3657600"/>
              <a:ext cx="228600" cy="12954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14400" y="5069541"/>
              <a:ext cx="228600" cy="6477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2629775" y="3616586"/>
            <a:ext cx="4611655" cy="803564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lang="en-US" sz="3000" b="1" kern="1200" baseline="0" dirty="0" smtClean="0">
                <a:solidFill>
                  <a:srgbClr val="2955A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Module Name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2629775" y="4998325"/>
            <a:ext cx="4220429" cy="27889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  <a:lvl3pPr marL="685800" indent="0">
              <a:buNone/>
              <a:defRPr/>
            </a:lvl3pPr>
            <a:lvl5pPr marL="1371600" indent="0" algn="l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4277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629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512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768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428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6053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2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08038"/>
            <a:ext cx="8229600" cy="1143000"/>
          </a:xfrm>
        </p:spPr>
        <p:txBody>
          <a:bodyPr/>
          <a:lstStyle>
            <a:lvl1pPr>
              <a:defRPr>
                <a:solidFill>
                  <a:srgbClr val="2955A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3126"/>
            <a:ext cx="8229600" cy="3771900"/>
          </a:xfrm>
          <a:prstGeom prst="rect">
            <a:avLst/>
          </a:prstGeom>
        </p:spPr>
        <p:txBody>
          <a:bodyPr/>
          <a:lstStyle>
            <a:lvl1pPr>
              <a:buClr>
                <a:srgbClr val="2955A6"/>
              </a:buClr>
              <a:defRPr sz="2800">
                <a:solidFill>
                  <a:srgbClr val="2955A6"/>
                </a:solidFill>
              </a:defRPr>
            </a:lvl1pPr>
            <a:lvl2pPr>
              <a:defRPr sz="2400">
                <a:solidFill>
                  <a:srgbClr val="2955A6"/>
                </a:solidFill>
              </a:defRPr>
            </a:lvl2pPr>
            <a:lvl3pPr>
              <a:defRPr sz="2000">
                <a:solidFill>
                  <a:srgbClr val="2955A6"/>
                </a:solidFill>
              </a:defRPr>
            </a:lvl3pPr>
            <a:lvl4pPr>
              <a:defRPr sz="1800">
                <a:solidFill>
                  <a:srgbClr val="2955A6"/>
                </a:solidFill>
              </a:defRPr>
            </a:lvl4pPr>
            <a:lvl5pPr>
              <a:defRPr sz="1800">
                <a:solidFill>
                  <a:srgbClr val="2955A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028792"/>
            <a:ext cx="8236410" cy="12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7980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5880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587" y="187779"/>
            <a:ext cx="5550681" cy="667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909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o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>
          <a:xfrm>
            <a:off x="457200" y="800100"/>
            <a:ext cx="8236410" cy="1126551"/>
          </a:xfrm>
        </p:spPr>
        <p:txBody>
          <a:bodyPr/>
          <a:lstStyle>
            <a:lvl1pPr>
              <a:defRPr>
                <a:solidFill>
                  <a:srgbClr val="2955A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3126"/>
            <a:ext cx="8229600" cy="3771900"/>
          </a:xfrm>
          <a:prstGeom prst="rect">
            <a:avLst/>
          </a:prstGeom>
        </p:spPr>
        <p:txBody>
          <a:bodyPr/>
          <a:lstStyle>
            <a:lvl1pPr>
              <a:buClr>
                <a:srgbClr val="2955A6"/>
              </a:buClr>
              <a:defRPr sz="2800">
                <a:solidFill>
                  <a:srgbClr val="2955A6"/>
                </a:solidFill>
              </a:defRPr>
            </a:lvl1pPr>
            <a:lvl2pPr>
              <a:defRPr sz="2400">
                <a:solidFill>
                  <a:srgbClr val="2955A6"/>
                </a:solidFill>
              </a:defRPr>
            </a:lvl2pPr>
            <a:lvl3pPr>
              <a:defRPr sz="2000">
                <a:solidFill>
                  <a:srgbClr val="2955A6"/>
                </a:solidFill>
              </a:defRPr>
            </a:lvl3pPr>
            <a:lvl4pPr>
              <a:defRPr sz="1800">
                <a:solidFill>
                  <a:srgbClr val="2955A6"/>
                </a:solidFill>
              </a:defRPr>
            </a:lvl4pPr>
            <a:lvl5pPr>
              <a:defRPr sz="1800">
                <a:solidFill>
                  <a:srgbClr val="2955A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447399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2117268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988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2955A6"/>
                </a:solidFill>
              </a:defRPr>
            </a:lvl1pPr>
            <a:lvl2pPr>
              <a:defRPr sz="2400">
                <a:solidFill>
                  <a:srgbClr val="2955A6"/>
                </a:solidFill>
              </a:defRPr>
            </a:lvl2pPr>
            <a:lvl3pPr>
              <a:defRPr sz="2000">
                <a:solidFill>
                  <a:srgbClr val="2955A6"/>
                </a:solidFill>
              </a:defRPr>
            </a:lvl3pPr>
            <a:lvl4pPr>
              <a:defRPr sz="1800">
                <a:solidFill>
                  <a:srgbClr val="2955A6"/>
                </a:solidFill>
              </a:defRPr>
            </a:lvl4pPr>
            <a:lvl5pPr>
              <a:defRPr sz="1800">
                <a:solidFill>
                  <a:srgbClr val="2955A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2955A6"/>
                </a:solidFill>
              </a:defRPr>
            </a:lvl1pPr>
            <a:lvl2pPr>
              <a:defRPr sz="2400">
                <a:solidFill>
                  <a:srgbClr val="2955A6"/>
                </a:solidFill>
              </a:defRPr>
            </a:lvl2pPr>
            <a:lvl3pPr>
              <a:defRPr sz="2000">
                <a:solidFill>
                  <a:srgbClr val="2955A6"/>
                </a:solidFill>
              </a:defRPr>
            </a:lvl3pPr>
            <a:lvl4pPr>
              <a:defRPr sz="1800">
                <a:solidFill>
                  <a:srgbClr val="2955A6"/>
                </a:solidFill>
              </a:defRPr>
            </a:lvl4pPr>
            <a:lvl5pPr>
              <a:defRPr sz="1800">
                <a:solidFill>
                  <a:srgbClr val="2955A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390" y="1500695"/>
            <a:ext cx="8236410" cy="12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02487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2955A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2955A6"/>
                </a:solidFill>
              </a:defRPr>
            </a:lvl1pPr>
            <a:lvl2pPr>
              <a:defRPr sz="2000">
                <a:solidFill>
                  <a:srgbClr val="2955A6"/>
                </a:solidFill>
              </a:defRPr>
            </a:lvl2pPr>
            <a:lvl3pPr>
              <a:defRPr sz="1800">
                <a:solidFill>
                  <a:srgbClr val="2955A6"/>
                </a:solidFill>
              </a:defRPr>
            </a:lvl3pPr>
            <a:lvl4pPr>
              <a:defRPr sz="1600">
                <a:solidFill>
                  <a:srgbClr val="2955A6"/>
                </a:solidFill>
              </a:defRPr>
            </a:lvl4pPr>
            <a:lvl5pPr>
              <a:defRPr sz="1600">
                <a:solidFill>
                  <a:srgbClr val="2955A6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2955A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2955A6"/>
                </a:solidFill>
              </a:defRPr>
            </a:lvl1pPr>
            <a:lvl2pPr>
              <a:defRPr sz="2000">
                <a:solidFill>
                  <a:srgbClr val="2955A6"/>
                </a:solidFill>
              </a:defRPr>
            </a:lvl2pPr>
            <a:lvl3pPr>
              <a:defRPr sz="1800">
                <a:solidFill>
                  <a:srgbClr val="2955A6"/>
                </a:solidFill>
              </a:defRPr>
            </a:lvl3pPr>
            <a:lvl4pPr>
              <a:defRPr sz="1600">
                <a:solidFill>
                  <a:srgbClr val="2955A6"/>
                </a:solidFill>
              </a:defRPr>
            </a:lvl4pPr>
            <a:lvl5pPr>
              <a:defRPr sz="1600">
                <a:solidFill>
                  <a:srgbClr val="2955A6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22783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390" y="1500695"/>
            <a:ext cx="8236410" cy="12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005643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 b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062924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otal 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353826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hyperlink" Target="https://creativecommons.org/licenses/by/4.0/" TargetMode="Externa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17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397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2955A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 title="Page Number"/>
          <p:cNvSpPr>
            <a:spLocks noGrp="1"/>
          </p:cNvSpPr>
          <p:nvPr>
            <p:ph type="sldNum" sz="quarter" idx="4"/>
          </p:nvPr>
        </p:nvSpPr>
        <p:spPr>
          <a:xfrm>
            <a:off x="8019661" y="6329898"/>
            <a:ext cx="4956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6FE3C-7E70-4420-AA12-392E0D4EE9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457200"/>
            <a:ext cx="5685995" cy="110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2" name="Picture 11" title="Creative Commons Logo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6463019"/>
            <a:ext cx="720197" cy="29527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482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M</a:t>
            </a:r>
          </a:p>
          <a:p>
            <a:pPr lvl="0"/>
            <a:r>
              <a:rPr lang="en-US" dirty="0"/>
              <a:t>aster text styles</a:t>
            </a:r>
          </a:p>
          <a:p>
            <a:pPr lvl="1"/>
            <a:r>
              <a:rPr lang="en-US" dirty="0"/>
              <a:t>Second </a:t>
            </a:r>
            <a:r>
              <a:rPr lang="en-US" dirty="0" err="1"/>
              <a:t>levelThird</a:t>
            </a:r>
            <a:r>
              <a:rPr lang="en-US" dirty="0"/>
              <a:t>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" y="90100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 rot="10800000" flipV="1">
            <a:off x="1397918" y="6564397"/>
            <a:ext cx="4147458" cy="150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28850" algn="ctr"/>
                <a:tab pos="4457700" algn="r"/>
              </a:tabLst>
            </a:pPr>
            <a:r>
              <a:rPr kumimoji="0" lang="en-US" altLang="en-US" sz="525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This document is licensed with a </a:t>
            </a:r>
            <a:r>
              <a:rPr kumimoji="0" lang="en-US" altLang="en-US" sz="525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Creative Commons Attribution 4.0 International License</a:t>
            </a:r>
            <a:r>
              <a:rPr kumimoji="0" lang="en-US" altLang="en-US" sz="525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kumimoji="0" lang="en-US" altLang="en-US" sz="525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©2017</a:t>
            </a:r>
            <a:endParaRPr kumimoji="0" lang="en-US" altLang="en-US" sz="135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88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marR="0" indent="-171450" algn="l" defTabSz="685800" rtl="0" eaLnBrk="1" fontAlgn="auto" latinLnBrk="0" hangingPunct="1">
        <a:lnSpc>
          <a:spcPct val="90000"/>
        </a:lnSpc>
        <a:spcBef>
          <a:spcPts val="75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sz="3300" dirty="0"/>
            </a:br>
            <a:br>
              <a:rPr lang="en-US" sz="3300" dirty="0"/>
            </a:br>
            <a:r>
              <a:rPr lang="en-US" sz="3300" dirty="0"/>
              <a:t>Machine Learning for Cyber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Unit : K Nearest Neighbor(KNN)</a:t>
            </a:r>
          </a:p>
        </p:txBody>
      </p:sp>
    </p:spTree>
    <p:extLst>
      <p:ext uri="{BB962C8B-B14F-4D97-AF65-F5344CB8AC3E}">
        <p14:creationId xmlns:p14="http://schemas.microsoft.com/office/powerpoint/2010/main" val="2704345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KNN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Converts data to vector space model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Calculate distance between your X test sample and all other points or sample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Sort distance in ascending order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Select the 5 closest sample KNN(5) and pick the majority class</a:t>
            </a:r>
          </a:p>
        </p:txBody>
      </p:sp>
    </p:spTree>
    <p:extLst>
      <p:ext uri="{BB962C8B-B14F-4D97-AF65-F5344CB8AC3E}">
        <p14:creationId xmlns:p14="http://schemas.microsoft.com/office/powerpoint/2010/main" val="2033760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the next lesson: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KNN in WEKA to analyze and classify our data</a:t>
            </a:r>
          </a:p>
        </p:txBody>
      </p:sp>
    </p:spTree>
    <p:extLst>
      <p:ext uri="{BB962C8B-B14F-4D97-AF65-F5344CB8AC3E}">
        <p14:creationId xmlns:p14="http://schemas.microsoft.com/office/powerpoint/2010/main" val="33737374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KNN</a:t>
            </a:r>
          </a:p>
          <a:p>
            <a:pPr lvl="1"/>
            <a:r>
              <a:rPr lang="en-US" dirty="0"/>
              <a:t>Traditional machine learning algorithm</a:t>
            </a:r>
          </a:p>
          <a:p>
            <a:pPr lvl="1"/>
            <a:r>
              <a:rPr lang="en-US" dirty="0"/>
              <a:t>Easy to implement </a:t>
            </a:r>
          </a:p>
          <a:p>
            <a:pPr lvl="1"/>
            <a:endParaRPr lang="en-US" dirty="0"/>
          </a:p>
          <a:p>
            <a:pPr marL="171450" lvl="1">
              <a:spcBef>
                <a:spcPts val="750"/>
              </a:spcBef>
            </a:pPr>
            <a:r>
              <a:rPr lang="en-US" altLang="zh-CN" sz="2100" dirty="0"/>
              <a:t>Vector space model and how to represent packets with this model</a:t>
            </a:r>
          </a:p>
          <a:p>
            <a:pPr marL="171450" lvl="1">
              <a:spcBef>
                <a:spcPts val="750"/>
              </a:spcBef>
            </a:pPr>
            <a:endParaRPr lang="en-US" altLang="zh-CN" sz="2100" dirty="0"/>
          </a:p>
          <a:p>
            <a:pPr marL="171450" lvl="1">
              <a:spcBef>
                <a:spcPts val="750"/>
              </a:spcBef>
            </a:pPr>
            <a:r>
              <a:rPr lang="en-US" sz="2100" dirty="0"/>
              <a:t>We learned the mechanism of the KNN algorithm </a:t>
            </a:r>
          </a:p>
        </p:txBody>
      </p:sp>
    </p:spTree>
    <p:extLst>
      <p:ext uri="{BB962C8B-B14F-4D97-AF65-F5344CB8AC3E}">
        <p14:creationId xmlns:p14="http://schemas.microsoft.com/office/powerpoint/2010/main" val="12147083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2358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650" y="365126"/>
            <a:ext cx="7886700" cy="1325563"/>
          </a:xfrm>
        </p:spPr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student will learn about KNN</a:t>
            </a:r>
          </a:p>
          <a:p>
            <a:r>
              <a:rPr lang="en-US" dirty="0"/>
              <a:t>KNN is a traditional ML algorithm</a:t>
            </a:r>
          </a:p>
          <a:p>
            <a:r>
              <a:rPr lang="en-US" dirty="0"/>
              <a:t>Simple algorithm/ mechanism </a:t>
            </a:r>
          </a:p>
        </p:txBody>
      </p:sp>
    </p:spTree>
    <p:extLst>
      <p:ext uri="{BB962C8B-B14F-4D97-AF65-F5344CB8AC3E}">
        <p14:creationId xmlns:p14="http://schemas.microsoft.com/office/powerpoint/2010/main" val="2812553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KNN</a:t>
            </a:r>
          </a:p>
        </p:txBody>
      </p:sp>
      <p:grpSp>
        <p:nvGrpSpPr>
          <p:cNvPr id="14" name="Group 13" descr="This is a demestration of the size of data the traditional machine learning algorithms can deal with.">
            <a:extLst>
              <a:ext uri="{FF2B5EF4-FFF2-40B4-BE49-F238E27FC236}">
                <a16:creationId xmlns:a16="http://schemas.microsoft.com/office/drawing/2014/main" id="{5A95F7B4-6AA9-6344-B34B-1247282F87B1}"/>
              </a:ext>
            </a:extLst>
          </p:cNvPr>
          <p:cNvGrpSpPr/>
          <p:nvPr/>
        </p:nvGrpSpPr>
        <p:grpSpPr>
          <a:xfrm>
            <a:off x="1930399" y="5200209"/>
            <a:ext cx="1558119" cy="653527"/>
            <a:chOff x="1000905" y="2387661"/>
            <a:chExt cx="1558119" cy="653527"/>
          </a:xfrm>
        </p:grpSpPr>
        <p:sp>
          <p:nvSpPr>
            <p:cNvPr id="15" name="Right Bracket 14">
              <a:extLst>
                <a:ext uri="{FF2B5EF4-FFF2-40B4-BE49-F238E27FC236}">
                  <a16:creationId xmlns:a16="http://schemas.microsoft.com/office/drawing/2014/main" id="{EF134F28-A12A-7E4D-9571-9C598CFE881E}"/>
                </a:ext>
              </a:extLst>
            </p:cNvPr>
            <p:cNvSpPr/>
            <p:nvPr/>
          </p:nvSpPr>
          <p:spPr>
            <a:xfrm>
              <a:off x="2272667" y="2387661"/>
              <a:ext cx="246743" cy="646331"/>
            </a:xfrm>
            <a:prstGeom prst="rightBracke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highlight>
                  <a:srgbClr val="000000"/>
                </a:highlight>
              </a:endParaRPr>
            </a:p>
          </p:txBody>
        </p:sp>
        <p:sp>
          <p:nvSpPr>
            <p:cNvPr id="16" name="Left Bracket 15">
              <a:extLst>
                <a:ext uri="{FF2B5EF4-FFF2-40B4-BE49-F238E27FC236}">
                  <a16:creationId xmlns:a16="http://schemas.microsoft.com/office/drawing/2014/main" id="{E01975C2-FB0B-E949-BFB7-DFE8F7E9C21A}"/>
                </a:ext>
              </a:extLst>
            </p:cNvPr>
            <p:cNvSpPr/>
            <p:nvPr/>
          </p:nvSpPr>
          <p:spPr>
            <a:xfrm>
              <a:off x="1000905" y="2394857"/>
              <a:ext cx="246743" cy="646331"/>
            </a:xfrm>
            <a:prstGeom prst="leftBracke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8F1F33A-E007-9641-884B-D0EA269D4898}"/>
                </a:ext>
              </a:extLst>
            </p:cNvPr>
            <p:cNvSpPr txBox="1"/>
            <p:nvPr/>
          </p:nvSpPr>
          <p:spPr>
            <a:xfrm>
              <a:off x="1000905" y="2394857"/>
              <a:ext cx="155811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10,000     rows</a:t>
              </a:r>
            </a:p>
            <a:p>
              <a:r>
                <a:rPr lang="en-US" dirty="0"/>
                <a:t>10,000      cols</a:t>
              </a:r>
            </a:p>
          </p:txBody>
        </p:sp>
      </p:grpSp>
      <p:grpSp>
        <p:nvGrpSpPr>
          <p:cNvPr id="18" name="Group 17" descr="This is a demestration of the size of data thebig data machine learning algorithms can deal with.">
            <a:extLst>
              <a:ext uri="{FF2B5EF4-FFF2-40B4-BE49-F238E27FC236}">
                <a16:creationId xmlns:a16="http://schemas.microsoft.com/office/drawing/2014/main" id="{496E2773-8BC8-D844-9EC9-ECF83C7A2017}"/>
              </a:ext>
            </a:extLst>
          </p:cNvPr>
          <p:cNvGrpSpPr/>
          <p:nvPr/>
        </p:nvGrpSpPr>
        <p:grpSpPr>
          <a:xfrm>
            <a:off x="5655483" y="5196611"/>
            <a:ext cx="1833900" cy="668716"/>
            <a:chOff x="1000905" y="2387660"/>
            <a:chExt cx="1833900" cy="668716"/>
          </a:xfrm>
        </p:grpSpPr>
        <p:sp>
          <p:nvSpPr>
            <p:cNvPr id="19" name="Right Bracket 18">
              <a:extLst>
                <a:ext uri="{FF2B5EF4-FFF2-40B4-BE49-F238E27FC236}">
                  <a16:creationId xmlns:a16="http://schemas.microsoft.com/office/drawing/2014/main" id="{C6AB3E75-7855-0647-93B7-598D23F1A80C}"/>
                </a:ext>
              </a:extLst>
            </p:cNvPr>
            <p:cNvSpPr/>
            <p:nvPr/>
          </p:nvSpPr>
          <p:spPr>
            <a:xfrm>
              <a:off x="2588062" y="2387660"/>
              <a:ext cx="246743" cy="646331"/>
            </a:xfrm>
            <a:prstGeom prst="rightBracke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highlight>
                  <a:srgbClr val="000000"/>
                </a:highlight>
              </a:endParaRPr>
            </a:p>
          </p:txBody>
        </p:sp>
        <p:sp>
          <p:nvSpPr>
            <p:cNvPr id="20" name="Left Bracket 19">
              <a:extLst>
                <a:ext uri="{FF2B5EF4-FFF2-40B4-BE49-F238E27FC236}">
                  <a16:creationId xmlns:a16="http://schemas.microsoft.com/office/drawing/2014/main" id="{061B9CB6-7E4E-D64A-B4ED-91BD5B13BA4E}"/>
                </a:ext>
              </a:extLst>
            </p:cNvPr>
            <p:cNvSpPr/>
            <p:nvPr/>
          </p:nvSpPr>
          <p:spPr>
            <a:xfrm>
              <a:off x="1000905" y="2394857"/>
              <a:ext cx="246743" cy="646331"/>
            </a:xfrm>
            <a:prstGeom prst="leftBracke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A2EADD12-9B6C-534B-A231-5929FEB4C483}"/>
                </a:ext>
              </a:extLst>
            </p:cNvPr>
            <p:cNvSpPr txBox="1"/>
            <p:nvPr/>
          </p:nvSpPr>
          <p:spPr>
            <a:xfrm>
              <a:off x="1000905" y="2410045"/>
              <a:ext cx="18339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1,000,000     rows</a:t>
              </a:r>
            </a:p>
            <a:p>
              <a:r>
                <a:rPr lang="en-US" dirty="0"/>
                <a:t>10,000            cols</a:t>
              </a: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2A7E738A-9A90-E740-A663-4DB5A1FBFD3E}"/>
              </a:ext>
            </a:extLst>
          </p:cNvPr>
          <p:cNvSpPr txBox="1"/>
          <p:nvPr/>
        </p:nvSpPr>
        <p:spPr>
          <a:xfrm>
            <a:off x="2129812" y="4804107"/>
            <a:ext cx="1188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8-Gig RAM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BA69724-097A-984A-9874-2ABE41EB42AF}"/>
              </a:ext>
            </a:extLst>
          </p:cNvPr>
          <p:cNvSpPr txBox="1"/>
          <p:nvPr/>
        </p:nvSpPr>
        <p:spPr>
          <a:xfrm>
            <a:off x="6342784" y="4834354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GB</a:t>
            </a:r>
          </a:p>
        </p:txBody>
      </p:sp>
      <p:sp>
        <p:nvSpPr>
          <p:cNvPr id="8" name="内容占位符 7">
            <a:extLst>
              <a:ext uri="{FF2B5EF4-FFF2-40B4-BE49-F238E27FC236}">
                <a16:creationId xmlns:a16="http://schemas.microsoft.com/office/drawing/2014/main" id="{E7887850-170A-4ED2-9C79-AED6F1CFF4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52650"/>
            <a:ext cx="7886700" cy="821322"/>
          </a:xfrm>
        </p:spPr>
        <p:txBody>
          <a:bodyPr/>
          <a:lstStyle/>
          <a:p>
            <a:r>
              <a:rPr lang="en-US" dirty="0"/>
              <a:t>Not</a:t>
            </a:r>
            <a:r>
              <a:rPr lang="zh-CN" altLang="en-US" dirty="0"/>
              <a:t> </a:t>
            </a:r>
            <a:r>
              <a:rPr lang="en-US" altLang="zh-CN" dirty="0"/>
              <a:t>optimal for big data</a:t>
            </a:r>
          </a:p>
          <a:p>
            <a:r>
              <a:rPr lang="en-US" dirty="0"/>
              <a:t>Quickly prototype your dataset</a:t>
            </a:r>
          </a:p>
          <a:p>
            <a:endParaRPr lang="en-US" dirty="0"/>
          </a:p>
        </p:txBody>
      </p:sp>
      <p:grpSp>
        <p:nvGrpSpPr>
          <p:cNvPr id="46" name="组合 45" descr="traditional ML algorithms">
            <a:extLst>
              <a:ext uri="{FF2B5EF4-FFF2-40B4-BE49-F238E27FC236}">
                <a16:creationId xmlns:a16="http://schemas.microsoft.com/office/drawing/2014/main" id="{86E2D543-54B5-4BDA-AA2E-B0F03259079E}"/>
              </a:ext>
            </a:extLst>
          </p:cNvPr>
          <p:cNvGrpSpPr/>
          <p:nvPr/>
        </p:nvGrpSpPr>
        <p:grpSpPr>
          <a:xfrm>
            <a:off x="1125746" y="2842772"/>
            <a:ext cx="3127051" cy="1699219"/>
            <a:chOff x="941666" y="2572756"/>
            <a:chExt cx="3127051" cy="1699219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82BAB574-234A-2A41-875C-91EC69349949}"/>
                </a:ext>
              </a:extLst>
            </p:cNvPr>
            <p:cNvSpPr txBox="1"/>
            <p:nvPr/>
          </p:nvSpPr>
          <p:spPr>
            <a:xfrm>
              <a:off x="1196767" y="3692382"/>
              <a:ext cx="6779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weak</a:t>
              </a:r>
            </a:p>
          </p:txBody>
        </p:sp>
        <p:sp>
          <p:nvSpPr>
            <p:cNvPr id="4" name="矩形: 圆角 3" descr="traditional ML algorithms">
              <a:extLst>
                <a:ext uri="{FF2B5EF4-FFF2-40B4-BE49-F238E27FC236}">
                  <a16:creationId xmlns:a16="http://schemas.microsoft.com/office/drawing/2014/main" id="{69B8DA49-F83F-4A37-B87B-B98E5013D13F}"/>
                </a:ext>
              </a:extLst>
            </p:cNvPr>
            <p:cNvSpPr/>
            <p:nvPr/>
          </p:nvSpPr>
          <p:spPr>
            <a:xfrm>
              <a:off x="941666" y="3245866"/>
              <a:ext cx="1188146" cy="366268"/>
            </a:xfrm>
            <a:prstGeom prst="round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solidFill>
                    <a:schemeClr val="tx1"/>
                  </a:solidFill>
                </a:rPr>
                <a:t>traditional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4" name="矩形: 圆角 23">
              <a:extLst>
                <a:ext uri="{FF2B5EF4-FFF2-40B4-BE49-F238E27FC236}">
                  <a16:creationId xmlns:a16="http://schemas.microsoft.com/office/drawing/2014/main" id="{B725234F-37DA-4621-9767-9528B329E0F4}"/>
                </a:ext>
              </a:extLst>
            </p:cNvPr>
            <p:cNvSpPr/>
            <p:nvPr/>
          </p:nvSpPr>
          <p:spPr>
            <a:xfrm>
              <a:off x="2689272" y="2572756"/>
              <a:ext cx="1188146" cy="366268"/>
            </a:xfrm>
            <a:prstGeom prst="round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solidFill>
                    <a:schemeClr val="tx1"/>
                  </a:solidFill>
                </a:rPr>
                <a:t>KNN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5" name="矩形: 圆角 24">
              <a:extLst>
                <a:ext uri="{FF2B5EF4-FFF2-40B4-BE49-F238E27FC236}">
                  <a16:creationId xmlns:a16="http://schemas.microsoft.com/office/drawing/2014/main" id="{89B42E53-E675-4075-8FB2-280D4B49EC09}"/>
                </a:ext>
              </a:extLst>
            </p:cNvPr>
            <p:cNvSpPr/>
            <p:nvPr/>
          </p:nvSpPr>
          <p:spPr>
            <a:xfrm>
              <a:off x="2510598" y="3234749"/>
              <a:ext cx="1558118" cy="366268"/>
            </a:xfrm>
            <a:prstGeom prst="round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solidFill>
                    <a:schemeClr val="tx1"/>
                  </a:solidFill>
                </a:rPr>
                <a:t>Naïve Bayes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6" name="矩形: 圆角 25">
              <a:extLst>
                <a:ext uri="{FF2B5EF4-FFF2-40B4-BE49-F238E27FC236}">
                  <a16:creationId xmlns:a16="http://schemas.microsoft.com/office/drawing/2014/main" id="{B5930DCF-CC01-46A4-9BBD-5D908661A77C}"/>
                </a:ext>
              </a:extLst>
            </p:cNvPr>
            <p:cNvSpPr/>
            <p:nvPr/>
          </p:nvSpPr>
          <p:spPr>
            <a:xfrm>
              <a:off x="2510599" y="3905707"/>
              <a:ext cx="1558118" cy="366268"/>
            </a:xfrm>
            <a:prstGeom prst="round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solidFill>
                    <a:schemeClr val="tx1"/>
                  </a:solidFill>
                </a:rPr>
                <a:t>Decision Trees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直接箭头连接符 11">
              <a:extLst>
                <a:ext uri="{FF2B5EF4-FFF2-40B4-BE49-F238E27FC236}">
                  <a16:creationId xmlns:a16="http://schemas.microsoft.com/office/drawing/2014/main" id="{530DDEC5-88D0-4E30-8549-C403404469C4}"/>
                </a:ext>
              </a:extLst>
            </p:cNvPr>
            <p:cNvCxnSpPr>
              <a:stCxn id="4" idx="3"/>
              <a:endCxn id="25" idx="1"/>
            </p:cNvCxnSpPr>
            <p:nvPr/>
          </p:nvCxnSpPr>
          <p:spPr>
            <a:xfrm flipV="1">
              <a:off x="2129812" y="3417883"/>
              <a:ext cx="380786" cy="11117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直接箭头连接符 28">
              <a:extLst>
                <a:ext uri="{FF2B5EF4-FFF2-40B4-BE49-F238E27FC236}">
                  <a16:creationId xmlns:a16="http://schemas.microsoft.com/office/drawing/2014/main" id="{E2D19C38-EE15-40D7-9B3A-FB9D34B56B3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29812" y="2778662"/>
              <a:ext cx="559460" cy="527352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直接箭头连接符 30">
              <a:extLst>
                <a:ext uri="{FF2B5EF4-FFF2-40B4-BE49-F238E27FC236}">
                  <a16:creationId xmlns:a16="http://schemas.microsoft.com/office/drawing/2014/main" id="{C4904DF1-9743-44F9-B6A9-37E205E4C0E8}"/>
                </a:ext>
              </a:extLst>
            </p:cNvPr>
            <p:cNvCxnSpPr>
              <a:cxnSpLocks/>
              <a:endCxn id="26" idx="1"/>
            </p:cNvCxnSpPr>
            <p:nvPr/>
          </p:nvCxnSpPr>
          <p:spPr>
            <a:xfrm>
              <a:off x="2129812" y="3582377"/>
              <a:ext cx="380787" cy="506464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5" name="矩形: 圆角 34">
            <a:extLst>
              <a:ext uri="{FF2B5EF4-FFF2-40B4-BE49-F238E27FC236}">
                <a16:creationId xmlns:a16="http://schemas.microsoft.com/office/drawing/2014/main" id="{44D09663-2859-4925-B044-BFA8875F892C}"/>
              </a:ext>
            </a:extLst>
          </p:cNvPr>
          <p:cNvSpPr/>
          <p:nvPr/>
        </p:nvSpPr>
        <p:spPr>
          <a:xfrm>
            <a:off x="6621132" y="3015620"/>
            <a:ext cx="1812635" cy="366268"/>
          </a:xfrm>
          <a:prstGeom prst="roundRect">
            <a:avLst/>
          </a:prstGeom>
          <a:solidFill>
            <a:schemeClr val="bg2">
              <a:lumMod val="9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Neural Network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矩形: 圆角 36">
            <a:extLst>
              <a:ext uri="{FF2B5EF4-FFF2-40B4-BE49-F238E27FC236}">
                <a16:creationId xmlns:a16="http://schemas.microsoft.com/office/drawing/2014/main" id="{8786D8C9-3726-4B7D-B82C-0D9C2D0B91F9}"/>
              </a:ext>
            </a:extLst>
          </p:cNvPr>
          <p:cNvSpPr/>
          <p:nvPr/>
        </p:nvSpPr>
        <p:spPr>
          <a:xfrm>
            <a:off x="6641987" y="3926437"/>
            <a:ext cx="1769927" cy="366268"/>
          </a:xfrm>
          <a:prstGeom prst="roundRect">
            <a:avLst/>
          </a:prstGeom>
          <a:solidFill>
            <a:schemeClr val="bg2">
              <a:lumMod val="9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Deep Learning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9" name="直接箭头连接符 38">
            <a:extLst>
              <a:ext uri="{FF2B5EF4-FFF2-40B4-BE49-F238E27FC236}">
                <a16:creationId xmlns:a16="http://schemas.microsoft.com/office/drawing/2014/main" id="{DED29465-CDBA-47CB-9F06-9B5EB93543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35" idx="1"/>
          </p:cNvCxnSpPr>
          <p:nvPr/>
        </p:nvCxnSpPr>
        <p:spPr>
          <a:xfrm flipV="1">
            <a:off x="6079351" y="3198754"/>
            <a:ext cx="541781" cy="45429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直接箭头连接符 39">
            <a:extLst>
              <a:ext uri="{FF2B5EF4-FFF2-40B4-BE49-F238E27FC236}">
                <a16:creationId xmlns:a16="http://schemas.microsoft.com/office/drawing/2014/main" id="{305EC6D5-02D8-4ED5-99BB-D08D897B6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41" idx="3"/>
            <a:endCxn id="37" idx="1"/>
          </p:cNvCxnSpPr>
          <p:nvPr/>
        </p:nvCxnSpPr>
        <p:spPr>
          <a:xfrm>
            <a:off x="6079351" y="3708065"/>
            <a:ext cx="562636" cy="40150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矩形: 圆角 40">
            <a:extLst>
              <a:ext uri="{FF2B5EF4-FFF2-40B4-BE49-F238E27FC236}">
                <a16:creationId xmlns:a16="http://schemas.microsoft.com/office/drawing/2014/main" id="{B36CBBAD-B175-478E-8D96-40C2AF866D06}"/>
              </a:ext>
            </a:extLst>
          </p:cNvPr>
          <p:cNvSpPr/>
          <p:nvPr/>
        </p:nvSpPr>
        <p:spPr>
          <a:xfrm>
            <a:off x="4891205" y="3524931"/>
            <a:ext cx="1188146" cy="366268"/>
          </a:xfrm>
          <a:prstGeom prst="roundRect">
            <a:avLst/>
          </a:prstGeom>
          <a:solidFill>
            <a:schemeClr val="bg2">
              <a:lumMod val="9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Big Data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861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KNN 3-D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KNN   </a:t>
            </a:r>
          </a:p>
        </p:txBody>
      </p:sp>
      <p:sp>
        <p:nvSpPr>
          <p:cNvPr id="16" name="内容占位符 15">
            <a:extLst>
              <a:ext uri="{FF2B5EF4-FFF2-40B4-BE49-F238E27FC236}">
                <a16:creationId xmlns:a16="http://schemas.microsoft.com/office/drawing/2014/main" id="{73AF639E-3840-430E-9195-76A75D81465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111041" y="5170147"/>
            <a:ext cx="805514" cy="776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/>
              <a:t>Y (F</a:t>
            </a:r>
            <a:r>
              <a:rPr lang="en-US" baseline="-25000" dirty="0"/>
              <a:t>2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grpSp>
        <p:nvGrpSpPr>
          <p:cNvPr id="3" name="组合 2" descr="Vector space model&#10;">
            <a:extLst>
              <a:ext uri="{FF2B5EF4-FFF2-40B4-BE49-F238E27FC236}">
                <a16:creationId xmlns:a16="http://schemas.microsoft.com/office/drawing/2014/main" id="{49C65EA9-3276-4B99-904D-77517FCBF3C1}"/>
              </a:ext>
            </a:extLst>
          </p:cNvPr>
          <p:cNvGrpSpPr/>
          <p:nvPr/>
        </p:nvGrpSpPr>
        <p:grpSpPr>
          <a:xfrm>
            <a:off x="2666198" y="1586814"/>
            <a:ext cx="4728959" cy="3603739"/>
            <a:chOff x="2666198" y="1586814"/>
            <a:chExt cx="4728959" cy="3603739"/>
          </a:xfrm>
        </p:grpSpPr>
        <p:cxnSp>
          <p:nvCxnSpPr>
            <p:cNvPr id="5" name="直接箭头连接符 4">
              <a:extLst>
                <a:ext uri="{FF2B5EF4-FFF2-40B4-BE49-F238E27FC236}">
                  <a16:creationId xmlns:a16="http://schemas.microsoft.com/office/drawing/2014/main" id="{52A18192-BF48-47A3-B3E5-2D88C00F4AA7}"/>
                </a:ext>
              </a:extLst>
            </p:cNvPr>
            <p:cNvCxnSpPr>
              <a:cxnSpLocks/>
            </p:cNvCxnSpPr>
            <p:nvPr/>
          </p:nvCxnSpPr>
          <p:spPr>
            <a:xfrm>
              <a:off x="4202424" y="3883856"/>
              <a:ext cx="2429382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直接箭头连接符 6">
              <a:extLst>
                <a:ext uri="{FF2B5EF4-FFF2-40B4-BE49-F238E27FC236}">
                  <a16:creationId xmlns:a16="http://schemas.microsoft.com/office/drawing/2014/main" id="{E9757098-D723-4C06-95BD-60742F03BE3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666198" y="3883856"/>
              <a:ext cx="1536226" cy="1306697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直接箭头连接符 9">
              <a:extLst>
                <a:ext uri="{FF2B5EF4-FFF2-40B4-BE49-F238E27FC236}">
                  <a16:creationId xmlns:a16="http://schemas.microsoft.com/office/drawing/2014/main" id="{0A6AB3E2-9706-4ECE-83DE-D79FFB28CFE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202424" y="2082944"/>
              <a:ext cx="0" cy="1800912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4C1AC956-22F8-46E0-B3A4-B99D04462378}"/>
                </a:ext>
              </a:extLst>
            </p:cNvPr>
            <p:cNvSpPr txBox="1"/>
            <p:nvPr/>
          </p:nvSpPr>
          <p:spPr>
            <a:xfrm>
              <a:off x="3827161" y="1586814"/>
              <a:ext cx="750526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100" dirty="0"/>
                <a:t>Z (F</a:t>
              </a:r>
              <a:r>
                <a:rPr lang="en-US" sz="2100" baseline="-25000" dirty="0"/>
                <a:t>3</a:t>
              </a:r>
              <a:r>
                <a:rPr lang="en-US" sz="2100" dirty="0"/>
                <a:t>)</a:t>
              </a:r>
            </a:p>
          </p:txBody>
        </p: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BF4FDD7E-8AE9-4723-B502-92C8EEC71BA6}"/>
                </a:ext>
              </a:extLst>
            </p:cNvPr>
            <p:cNvSpPr txBox="1"/>
            <p:nvPr/>
          </p:nvSpPr>
          <p:spPr>
            <a:xfrm>
              <a:off x="6631806" y="3676107"/>
              <a:ext cx="763351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100" dirty="0"/>
                <a:t>X (F</a:t>
              </a:r>
              <a:r>
                <a:rPr lang="en-US" sz="2100" baseline="-25000" dirty="0"/>
                <a:t>1</a:t>
              </a:r>
              <a:r>
                <a:rPr lang="en-US" sz="2100" dirty="0"/>
                <a:t>)</a:t>
              </a:r>
            </a:p>
          </p:txBody>
        </p:sp>
      </p:grpSp>
      <p:sp>
        <p:nvSpPr>
          <p:cNvPr id="21" name="文本框 20">
            <a:extLst>
              <a:ext uri="{FF2B5EF4-FFF2-40B4-BE49-F238E27FC236}">
                <a16:creationId xmlns:a16="http://schemas.microsoft.com/office/drawing/2014/main" id="{7DC58EBE-1ED6-45E6-86D4-3D9B52C50B68}"/>
              </a:ext>
            </a:extLst>
          </p:cNvPr>
          <p:cNvSpPr txBox="1"/>
          <p:nvPr/>
        </p:nvSpPr>
        <p:spPr>
          <a:xfrm>
            <a:off x="3555984" y="5577438"/>
            <a:ext cx="2032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Vector space model</a:t>
            </a:r>
          </a:p>
        </p:txBody>
      </p:sp>
    </p:spTree>
    <p:extLst>
      <p:ext uri="{BB962C8B-B14F-4D97-AF65-F5344CB8AC3E}">
        <p14:creationId xmlns:p14="http://schemas.microsoft.com/office/powerpoint/2010/main" val="2331197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KNN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36832"/>
            <a:ext cx="7886700" cy="4351338"/>
          </a:xfrm>
        </p:spPr>
        <p:txBody>
          <a:bodyPr/>
          <a:lstStyle/>
          <a:p>
            <a:r>
              <a:rPr lang="en-US" dirty="0"/>
              <a:t>IDS = Intrusion Detection System</a:t>
            </a:r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1DFF8689-B127-4933-AA68-83D3595F2D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731520" y="322446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1A4D961D-3DB8-4C1C-8234-B7557682E0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1414914" y="2632181"/>
            <a:ext cx="6593305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CC6C1A82-1A54-42FB-97A1-79B08FAD9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1414913" y="3670106"/>
            <a:ext cx="6593305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矩形 9">
            <a:extLst>
              <a:ext uri="{FF2B5EF4-FFF2-40B4-BE49-F238E27FC236}">
                <a16:creationId xmlns:a16="http://schemas.microsoft.com/office/drawing/2014/main" id="{DB0B5643-255B-4CB0-B1BD-2681B54EEE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662411" y="2900896"/>
            <a:ext cx="2098307" cy="50049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A0EE3D6D-0CAA-4BAB-B95E-2379C30338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916455" y="3134822"/>
            <a:ext cx="62182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id="{5FE02D8C-5B2A-4F05-A1AC-F17B106904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865992" y="3151144"/>
            <a:ext cx="573309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文本框 18">
            <a:extLst>
              <a:ext uri="{FF2B5EF4-FFF2-40B4-BE49-F238E27FC236}">
                <a16:creationId xmlns:a16="http://schemas.microsoft.com/office/drawing/2014/main" id="{827295FB-2DB8-4235-B123-87B45CA45EB2}"/>
              </a:ext>
            </a:extLst>
          </p:cNvPr>
          <p:cNvSpPr txBox="1"/>
          <p:nvPr/>
        </p:nvSpPr>
        <p:spPr>
          <a:xfrm>
            <a:off x="2263712" y="2952471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0101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2BAB3AF2-9A8E-4FAC-82F3-9425CD62A1AB}"/>
              </a:ext>
            </a:extLst>
          </p:cNvPr>
          <p:cNvSpPr txBox="1"/>
          <p:nvPr/>
        </p:nvSpPr>
        <p:spPr>
          <a:xfrm>
            <a:off x="6523804" y="2950156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0101</a:t>
            </a:r>
          </a:p>
        </p:txBody>
      </p:sp>
      <p:cxnSp>
        <p:nvCxnSpPr>
          <p:cNvPr id="22" name="直接连接符 21">
            <a:extLst>
              <a:ext uri="{FF2B5EF4-FFF2-40B4-BE49-F238E27FC236}">
                <a16:creationId xmlns:a16="http://schemas.microsoft.com/office/drawing/2014/main" id="{7F737E4A-D567-470F-9F79-025FD9970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023947" y="4205340"/>
            <a:ext cx="0" cy="13956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>
            <a:extLst>
              <a:ext uri="{FF2B5EF4-FFF2-40B4-BE49-F238E27FC236}">
                <a16:creationId xmlns:a16="http://schemas.microsoft.com/office/drawing/2014/main" id="{A577F451-13A7-4DBB-A040-5A5B643F83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4772537" y="4205340"/>
            <a:ext cx="0" cy="13956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>
            <a:extLst>
              <a:ext uri="{FF2B5EF4-FFF2-40B4-BE49-F238E27FC236}">
                <a16:creationId xmlns:a16="http://schemas.microsoft.com/office/drawing/2014/main" id="{035E5E31-AFE1-42C3-BACD-1857D09AFADF}"/>
              </a:ext>
            </a:extLst>
          </p:cNvPr>
          <p:cNvSpPr txBox="1"/>
          <p:nvPr/>
        </p:nvSpPr>
        <p:spPr>
          <a:xfrm>
            <a:off x="3335842" y="4331210"/>
            <a:ext cx="13033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DDos</a:t>
            </a:r>
            <a:r>
              <a:rPr lang="en-US" dirty="0"/>
              <a:t> attack</a:t>
            </a:r>
          </a:p>
          <a:p>
            <a:r>
              <a:rPr lang="en-US" dirty="0"/>
              <a:t>Malware</a:t>
            </a:r>
          </a:p>
          <a:p>
            <a:r>
              <a:rPr lang="en-US" dirty="0"/>
              <a:t>Spoofed </a:t>
            </a:r>
          </a:p>
          <a:p>
            <a:r>
              <a:rPr lang="en-US" dirty="0"/>
              <a:t>(bad ware)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69DE4413-0861-4829-8F5C-6D4DB59B67C3}"/>
              </a:ext>
            </a:extLst>
          </p:cNvPr>
          <p:cNvSpPr txBox="1"/>
          <p:nvPr/>
        </p:nvSpPr>
        <p:spPr>
          <a:xfrm>
            <a:off x="5119890" y="4314853"/>
            <a:ext cx="149220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Email (crypto)</a:t>
            </a:r>
          </a:p>
          <a:p>
            <a:r>
              <a:rPr lang="en-US" dirty="0"/>
              <a:t>web</a:t>
            </a:r>
          </a:p>
          <a:p>
            <a:r>
              <a:rPr lang="en-US" dirty="0"/>
              <a:t>YouTube</a:t>
            </a:r>
          </a:p>
          <a:p>
            <a:r>
              <a:rPr lang="en-US" dirty="0"/>
              <a:t>(good ware)</a:t>
            </a:r>
          </a:p>
        </p:txBody>
      </p:sp>
      <p:cxnSp>
        <p:nvCxnSpPr>
          <p:cNvPr id="27" name="直接箭头连接符 26">
            <a:extLst>
              <a:ext uri="{FF2B5EF4-FFF2-40B4-BE49-F238E27FC236}">
                <a16:creationId xmlns:a16="http://schemas.microsoft.com/office/drawing/2014/main" id="{0AD7DD60-97BD-49E1-8579-50E37D5937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3639403" y="3547104"/>
            <a:ext cx="445916" cy="51475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直接箭头连接符 28">
            <a:extLst>
              <a:ext uri="{FF2B5EF4-FFF2-40B4-BE49-F238E27FC236}">
                <a16:creationId xmlns:a16="http://schemas.microsoft.com/office/drawing/2014/main" id="{1E3A2350-2594-42DB-A8C8-82C99CCD79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219761" y="3538792"/>
            <a:ext cx="423327" cy="51475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6950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IDS</a:t>
            </a:r>
          </a:p>
        </p:txBody>
      </p:sp>
      <p:pic>
        <p:nvPicPr>
          <p:cNvPr id="4100" name="Picture 4" descr="Intrusion Detection System demenstration graph.">
            <a:extLst>
              <a:ext uri="{FF2B5EF4-FFF2-40B4-BE49-F238E27FC236}">
                <a16:creationId xmlns:a16="http://schemas.microsoft.com/office/drawing/2014/main" id="{45EC0B92-647F-2749-941A-1F142C6485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87463"/>
            <a:ext cx="9144000" cy="428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9575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Packets </a:t>
            </a: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18E55E2D-D2BF-4E5D-AEBB-B61BA595F1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924965" y="4467361"/>
            <a:ext cx="5489474" cy="1337534"/>
            <a:chOff x="2068287" y="1550976"/>
            <a:chExt cx="5489474" cy="1337534"/>
          </a:xfrm>
        </p:grpSpPr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4E4D4465-5740-47F8-972B-490A5D5A26A1}"/>
                </a:ext>
              </a:extLst>
            </p:cNvPr>
            <p:cNvSpPr/>
            <p:nvPr/>
          </p:nvSpPr>
          <p:spPr>
            <a:xfrm>
              <a:off x="2068287" y="1974110"/>
              <a:ext cx="5489474" cy="914400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0" name="直接连接符 9">
              <a:extLst>
                <a:ext uri="{FF2B5EF4-FFF2-40B4-BE49-F238E27FC236}">
                  <a16:creationId xmlns:a16="http://schemas.microsoft.com/office/drawing/2014/main" id="{0BB58726-53DE-405B-A8B6-002327CF8958}"/>
                </a:ext>
              </a:extLst>
            </p:cNvPr>
            <p:cNvCxnSpPr/>
            <p:nvPr/>
          </p:nvCxnSpPr>
          <p:spPr>
            <a:xfrm>
              <a:off x="6005018" y="1974110"/>
              <a:ext cx="0" cy="914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>
              <a:extLst>
                <a:ext uri="{FF2B5EF4-FFF2-40B4-BE49-F238E27FC236}">
                  <a16:creationId xmlns:a16="http://schemas.microsoft.com/office/drawing/2014/main" id="{C3C2A4AC-7C8C-4375-99D0-A2BF7FB655DF}"/>
                </a:ext>
              </a:extLst>
            </p:cNvPr>
            <p:cNvCxnSpPr/>
            <p:nvPr/>
          </p:nvCxnSpPr>
          <p:spPr>
            <a:xfrm>
              <a:off x="4618981" y="1974110"/>
              <a:ext cx="0" cy="914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>
              <a:extLst>
                <a:ext uri="{FF2B5EF4-FFF2-40B4-BE49-F238E27FC236}">
                  <a16:creationId xmlns:a16="http://schemas.microsoft.com/office/drawing/2014/main" id="{10435D6C-9966-4841-914B-B80057E4EE5A}"/>
                </a:ext>
              </a:extLst>
            </p:cNvPr>
            <p:cNvCxnSpPr/>
            <p:nvPr/>
          </p:nvCxnSpPr>
          <p:spPr>
            <a:xfrm>
              <a:off x="3319570" y="1974110"/>
              <a:ext cx="0" cy="914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AEC7BF63-E8C1-4B1B-A596-B96A5C6DCA36}"/>
                </a:ext>
              </a:extLst>
            </p:cNvPr>
            <p:cNvSpPr txBox="1"/>
            <p:nvPr/>
          </p:nvSpPr>
          <p:spPr>
            <a:xfrm>
              <a:off x="2423388" y="2200477"/>
              <a:ext cx="5962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Eth</a:t>
              </a:r>
              <a:endParaRPr lang="en-US" dirty="0"/>
            </a:p>
          </p:txBody>
        </p: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AC0945E4-E611-4DF9-B246-EAAB34EC79F8}"/>
                </a:ext>
              </a:extLst>
            </p:cNvPr>
            <p:cNvSpPr txBox="1"/>
            <p:nvPr/>
          </p:nvSpPr>
          <p:spPr>
            <a:xfrm>
              <a:off x="3741790" y="2200476"/>
              <a:ext cx="4203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IP</a:t>
              </a:r>
              <a:endParaRPr lang="en-US" dirty="0"/>
            </a:p>
          </p:txBody>
        </p:sp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F6EBF043-E1D2-4FFB-AFDF-5837FC49A11D}"/>
                </a:ext>
              </a:extLst>
            </p:cNvPr>
            <p:cNvSpPr txBox="1"/>
            <p:nvPr/>
          </p:nvSpPr>
          <p:spPr>
            <a:xfrm>
              <a:off x="4941428" y="2200475"/>
              <a:ext cx="76706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TCP</a:t>
              </a:r>
              <a:endParaRPr lang="en-US" dirty="0"/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06FF3CAF-32A1-4097-9E20-7BD930F24118}"/>
                </a:ext>
              </a:extLst>
            </p:cNvPr>
            <p:cNvSpPr/>
            <p:nvPr/>
          </p:nvSpPr>
          <p:spPr>
            <a:xfrm>
              <a:off x="6285101" y="2200477"/>
              <a:ext cx="115980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/>
                <a:t>Payload</a:t>
              </a:r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FB2A9483-311C-47E2-B4EB-0FEA9A706F26}"/>
                </a:ext>
              </a:extLst>
            </p:cNvPr>
            <p:cNvSpPr/>
            <p:nvPr/>
          </p:nvSpPr>
          <p:spPr>
            <a:xfrm>
              <a:off x="6790948" y="1569297"/>
              <a:ext cx="37382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✘</a:t>
              </a:r>
            </a:p>
          </p:txBody>
        </p:sp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7527E364-53CF-4F73-8F2F-3BE1712DD256}"/>
                </a:ext>
              </a:extLst>
            </p:cNvPr>
            <p:cNvSpPr/>
            <p:nvPr/>
          </p:nvSpPr>
          <p:spPr>
            <a:xfrm>
              <a:off x="3821142" y="1550976"/>
              <a:ext cx="1657826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✓                     ✓</a:t>
              </a:r>
            </a:p>
            <a:p>
              <a:endParaRPr lang="en-US" dirty="0"/>
            </a:p>
          </p:txBody>
        </p: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398AC84A-8312-45C1-B453-203F6E2B158B}"/>
                </a:ext>
              </a:extLst>
            </p:cNvPr>
            <p:cNvSpPr/>
            <p:nvPr/>
          </p:nvSpPr>
          <p:spPr>
            <a:xfrm flipH="1">
              <a:off x="2423388" y="1569297"/>
              <a:ext cx="358163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✘</a:t>
              </a:r>
            </a:p>
          </p:txBody>
        </p:sp>
      </p:grpSp>
      <p:grpSp>
        <p:nvGrpSpPr>
          <p:cNvPr id="39" name="组合 38">
            <a:extLst>
              <a:ext uri="{FF2B5EF4-FFF2-40B4-BE49-F238E27FC236}">
                <a16:creationId xmlns:a16="http://schemas.microsoft.com/office/drawing/2014/main" id="{94EBC6BB-76FE-446C-9797-9296AF4D6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381683" y="1155986"/>
            <a:ext cx="4187951" cy="3046959"/>
            <a:chOff x="2381683" y="1155986"/>
            <a:chExt cx="4187951" cy="3046959"/>
          </a:xfrm>
        </p:grpSpPr>
        <p:grpSp>
          <p:nvGrpSpPr>
            <p:cNvPr id="24" name="组合 23" descr="40 features">
              <a:extLst>
                <a:ext uri="{FF2B5EF4-FFF2-40B4-BE49-F238E27FC236}">
                  <a16:creationId xmlns:a16="http://schemas.microsoft.com/office/drawing/2014/main" id="{8AE186CB-7829-4F8C-89E3-C402A2CE9845}"/>
                </a:ext>
              </a:extLst>
            </p:cNvPr>
            <p:cNvGrpSpPr/>
            <p:nvPr/>
          </p:nvGrpSpPr>
          <p:grpSpPr>
            <a:xfrm>
              <a:off x="2381683" y="1155986"/>
              <a:ext cx="4187951" cy="3046959"/>
              <a:chOff x="804652" y="1700970"/>
              <a:chExt cx="6156085" cy="4045593"/>
            </a:xfrm>
          </p:grpSpPr>
          <p:sp>
            <p:nvSpPr>
              <p:cNvPr id="25" name="左中括号 24">
                <a:extLst>
                  <a:ext uri="{FF2B5EF4-FFF2-40B4-BE49-F238E27FC236}">
                    <a16:creationId xmlns:a16="http://schemas.microsoft.com/office/drawing/2014/main" id="{F5E10E63-28AE-475B-9F8F-DFE028A7DAC8}"/>
                  </a:ext>
                </a:extLst>
              </p:cNvPr>
              <p:cNvSpPr/>
              <p:nvPr/>
            </p:nvSpPr>
            <p:spPr>
              <a:xfrm>
                <a:off x="1458930" y="2406705"/>
                <a:ext cx="523982" cy="2890213"/>
              </a:xfrm>
              <a:prstGeom prst="leftBracket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左中括号 25">
                <a:extLst>
                  <a:ext uri="{FF2B5EF4-FFF2-40B4-BE49-F238E27FC236}">
                    <a16:creationId xmlns:a16="http://schemas.microsoft.com/office/drawing/2014/main" id="{B3038BC8-60B6-45D4-919F-CC49FCD3D8CD}"/>
                  </a:ext>
                </a:extLst>
              </p:cNvPr>
              <p:cNvSpPr/>
              <p:nvPr/>
            </p:nvSpPr>
            <p:spPr>
              <a:xfrm>
                <a:off x="5631955" y="2406705"/>
                <a:ext cx="417810" cy="2890213"/>
              </a:xfrm>
              <a:prstGeom prst="leftBracket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左中括号 26">
                <a:extLst>
                  <a:ext uri="{FF2B5EF4-FFF2-40B4-BE49-F238E27FC236}">
                    <a16:creationId xmlns:a16="http://schemas.microsoft.com/office/drawing/2014/main" id="{3E6FDC30-E4BB-411C-9CCF-55317045F46D}"/>
                  </a:ext>
                </a:extLst>
              </p:cNvPr>
              <p:cNvSpPr/>
              <p:nvPr/>
            </p:nvSpPr>
            <p:spPr>
              <a:xfrm flipH="1">
                <a:off x="4018910" y="2406704"/>
                <a:ext cx="523981" cy="2890213"/>
              </a:xfrm>
              <a:prstGeom prst="leftBracket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左中括号 27">
                <a:extLst>
                  <a:ext uri="{FF2B5EF4-FFF2-40B4-BE49-F238E27FC236}">
                    <a16:creationId xmlns:a16="http://schemas.microsoft.com/office/drawing/2014/main" id="{79D1E688-6942-47A3-A713-84ACDB9254D8}"/>
                  </a:ext>
                </a:extLst>
              </p:cNvPr>
              <p:cNvSpPr/>
              <p:nvPr/>
            </p:nvSpPr>
            <p:spPr>
              <a:xfrm flipH="1">
                <a:off x="6542927" y="2406705"/>
                <a:ext cx="417810" cy="2890213"/>
              </a:xfrm>
              <a:prstGeom prst="leftBracket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文本框 28">
                <a:extLst>
                  <a:ext uri="{FF2B5EF4-FFF2-40B4-BE49-F238E27FC236}">
                    <a16:creationId xmlns:a16="http://schemas.microsoft.com/office/drawing/2014/main" id="{5CD4DD0B-7198-47E5-9D53-AB4AF6E5B378}"/>
                  </a:ext>
                </a:extLst>
              </p:cNvPr>
              <p:cNvSpPr txBox="1"/>
              <p:nvPr/>
            </p:nvSpPr>
            <p:spPr>
              <a:xfrm>
                <a:off x="1970510" y="1700970"/>
                <a:ext cx="1915536" cy="5636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F1  F2 F3</a:t>
                </a:r>
              </a:p>
            </p:txBody>
          </p:sp>
          <p:sp>
            <p:nvSpPr>
              <p:cNvPr id="30" name="文本框 29">
                <a:extLst>
                  <a:ext uri="{FF2B5EF4-FFF2-40B4-BE49-F238E27FC236}">
                    <a16:creationId xmlns:a16="http://schemas.microsoft.com/office/drawing/2014/main" id="{C53A889D-ABC6-496C-BDE6-FAAB690AC885}"/>
                  </a:ext>
                </a:extLst>
              </p:cNvPr>
              <p:cNvSpPr txBox="1"/>
              <p:nvPr/>
            </p:nvSpPr>
            <p:spPr>
              <a:xfrm>
                <a:off x="804652" y="2425493"/>
                <a:ext cx="771436" cy="14092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S1</a:t>
                </a:r>
              </a:p>
              <a:p>
                <a:r>
                  <a:rPr lang="en-US" dirty="0"/>
                  <a:t>S2</a:t>
                </a:r>
              </a:p>
              <a:p>
                <a:r>
                  <a:rPr lang="en-US" dirty="0"/>
                  <a:t>S3</a:t>
                </a:r>
              </a:p>
            </p:txBody>
          </p:sp>
          <p:sp>
            <p:nvSpPr>
              <p:cNvPr id="31" name="文本框 30">
                <a:extLst>
                  <a:ext uri="{FF2B5EF4-FFF2-40B4-BE49-F238E27FC236}">
                    <a16:creationId xmlns:a16="http://schemas.microsoft.com/office/drawing/2014/main" id="{B7738175-F55B-48B6-B8AE-6C12FF4B61E6}"/>
                  </a:ext>
                </a:extLst>
              </p:cNvPr>
              <p:cNvSpPr txBox="1"/>
              <p:nvPr/>
            </p:nvSpPr>
            <p:spPr>
              <a:xfrm>
                <a:off x="6097856" y="2526777"/>
                <a:ext cx="352744" cy="19615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0</a:t>
                </a:r>
              </a:p>
              <a:p>
                <a:r>
                  <a:rPr lang="en-US" altLang="zh-CN" dirty="0"/>
                  <a:t>1</a:t>
                </a:r>
              </a:p>
              <a:p>
                <a:r>
                  <a:rPr lang="en-US" altLang="zh-CN" dirty="0"/>
                  <a:t>1</a:t>
                </a:r>
              </a:p>
              <a:p>
                <a:r>
                  <a:rPr lang="en-US" altLang="zh-CN" dirty="0"/>
                  <a:t>1</a:t>
                </a:r>
              </a:p>
              <a:p>
                <a:r>
                  <a:rPr lang="en-US" altLang="zh-CN" dirty="0"/>
                  <a:t>0</a:t>
                </a:r>
                <a:endParaRPr lang="en-US" dirty="0"/>
              </a:p>
            </p:txBody>
          </p:sp>
          <p:sp>
            <p:nvSpPr>
              <p:cNvPr id="32" name="文本框 31">
                <a:extLst>
                  <a:ext uri="{FF2B5EF4-FFF2-40B4-BE49-F238E27FC236}">
                    <a16:creationId xmlns:a16="http://schemas.microsoft.com/office/drawing/2014/main" id="{764ABB2A-F866-438F-A9A3-161F92E031A8}"/>
                  </a:ext>
                </a:extLst>
              </p:cNvPr>
              <p:cNvSpPr txBox="1"/>
              <p:nvPr/>
            </p:nvSpPr>
            <p:spPr>
              <a:xfrm>
                <a:off x="2644891" y="5377231"/>
                <a:ext cx="3048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X</a:t>
                </a:r>
              </a:p>
            </p:txBody>
          </p:sp>
          <p:sp>
            <p:nvSpPr>
              <p:cNvPr id="33" name="文本框 32">
                <a:extLst>
                  <a:ext uri="{FF2B5EF4-FFF2-40B4-BE49-F238E27FC236}">
                    <a16:creationId xmlns:a16="http://schemas.microsoft.com/office/drawing/2014/main" id="{C4DBEE57-F57A-4426-A5CE-5FACDF88A28C}"/>
                  </a:ext>
                </a:extLst>
              </p:cNvPr>
              <p:cNvSpPr txBox="1"/>
              <p:nvPr/>
            </p:nvSpPr>
            <p:spPr>
              <a:xfrm>
                <a:off x="6086639" y="5296918"/>
                <a:ext cx="2968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Y</a:t>
                </a:r>
              </a:p>
            </p:txBody>
          </p:sp>
        </p:grpSp>
        <p:cxnSp>
          <p:nvCxnSpPr>
            <p:cNvPr id="34" name="直接连接符 33">
              <a:extLst>
                <a:ext uri="{FF2B5EF4-FFF2-40B4-BE49-F238E27FC236}">
                  <a16:creationId xmlns:a16="http://schemas.microsoft.com/office/drawing/2014/main" id="{4E6DBF15-81A2-4DC9-A214-0A473D0CB2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3437404" y="1777947"/>
              <a:ext cx="0" cy="208634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>
              <a:extLst>
                <a:ext uri="{FF2B5EF4-FFF2-40B4-BE49-F238E27FC236}">
                  <a16:creationId xmlns:a16="http://schemas.microsoft.com/office/drawing/2014/main" id="{A951108E-B000-47DA-9CAD-BA5A417F2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4292108" y="1777948"/>
              <a:ext cx="0" cy="208634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>
              <a:extLst>
                <a:ext uri="{FF2B5EF4-FFF2-40B4-BE49-F238E27FC236}">
                  <a16:creationId xmlns:a16="http://schemas.microsoft.com/office/drawing/2014/main" id="{D0B2E0A0-C890-4B4D-B1C2-C6D270A68D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3853720" y="1777948"/>
              <a:ext cx="0" cy="208634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13078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351" y="173349"/>
            <a:ext cx="7886700" cy="1325563"/>
          </a:xfrm>
        </p:spPr>
        <p:txBody>
          <a:bodyPr/>
          <a:lstStyle/>
          <a:p>
            <a:r>
              <a:rPr lang="en-US" dirty="0"/>
              <a:t>Graph </a:t>
            </a:r>
          </a:p>
        </p:txBody>
      </p:sp>
      <p:grpSp>
        <p:nvGrpSpPr>
          <p:cNvPr id="15" name="组合 14">
            <a:extLst>
              <a:ext uri="{FF2B5EF4-FFF2-40B4-BE49-F238E27FC236}">
                <a16:creationId xmlns:a16="http://schemas.microsoft.com/office/drawing/2014/main" id="{2BDD1D09-6A2F-4FEC-90A6-A7A7D9C68F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83750" y="1234901"/>
            <a:ext cx="4187951" cy="3046959"/>
            <a:chOff x="2381683" y="1155986"/>
            <a:chExt cx="4187951" cy="3046959"/>
          </a:xfrm>
        </p:grpSpPr>
        <p:grpSp>
          <p:nvGrpSpPr>
            <p:cNvPr id="16" name="组合 15" descr="40 features">
              <a:extLst>
                <a:ext uri="{FF2B5EF4-FFF2-40B4-BE49-F238E27FC236}">
                  <a16:creationId xmlns:a16="http://schemas.microsoft.com/office/drawing/2014/main" id="{D9148AAE-8487-41C1-A0D1-D4BC938D8CD3}"/>
                </a:ext>
              </a:extLst>
            </p:cNvPr>
            <p:cNvGrpSpPr/>
            <p:nvPr/>
          </p:nvGrpSpPr>
          <p:grpSpPr>
            <a:xfrm>
              <a:off x="2381683" y="1155986"/>
              <a:ext cx="4187951" cy="3046959"/>
              <a:chOff x="804652" y="1700970"/>
              <a:chExt cx="6156085" cy="4045593"/>
            </a:xfrm>
          </p:grpSpPr>
          <p:sp>
            <p:nvSpPr>
              <p:cNvPr id="20" name="左中括号 19">
                <a:extLst>
                  <a:ext uri="{FF2B5EF4-FFF2-40B4-BE49-F238E27FC236}">
                    <a16:creationId xmlns:a16="http://schemas.microsoft.com/office/drawing/2014/main" id="{819DF3CA-2B27-46CB-9FEB-0E46FD8B5607}"/>
                  </a:ext>
                </a:extLst>
              </p:cNvPr>
              <p:cNvSpPr/>
              <p:nvPr/>
            </p:nvSpPr>
            <p:spPr>
              <a:xfrm>
                <a:off x="1458930" y="2406705"/>
                <a:ext cx="523982" cy="2890213"/>
              </a:xfrm>
              <a:prstGeom prst="leftBracket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左中括号 20">
                <a:extLst>
                  <a:ext uri="{FF2B5EF4-FFF2-40B4-BE49-F238E27FC236}">
                    <a16:creationId xmlns:a16="http://schemas.microsoft.com/office/drawing/2014/main" id="{6BD7A024-D37C-4353-829A-5E428E424618}"/>
                  </a:ext>
                </a:extLst>
              </p:cNvPr>
              <p:cNvSpPr/>
              <p:nvPr/>
            </p:nvSpPr>
            <p:spPr>
              <a:xfrm>
                <a:off x="5631955" y="2406705"/>
                <a:ext cx="417810" cy="2890213"/>
              </a:xfrm>
              <a:prstGeom prst="leftBracket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左中括号 21">
                <a:extLst>
                  <a:ext uri="{FF2B5EF4-FFF2-40B4-BE49-F238E27FC236}">
                    <a16:creationId xmlns:a16="http://schemas.microsoft.com/office/drawing/2014/main" id="{808D86CD-A86B-45A8-B1A2-80B4587438C8}"/>
                  </a:ext>
                </a:extLst>
              </p:cNvPr>
              <p:cNvSpPr/>
              <p:nvPr/>
            </p:nvSpPr>
            <p:spPr>
              <a:xfrm flipH="1">
                <a:off x="4018910" y="2406704"/>
                <a:ext cx="523981" cy="2890213"/>
              </a:xfrm>
              <a:prstGeom prst="leftBracket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左中括号 22">
                <a:extLst>
                  <a:ext uri="{FF2B5EF4-FFF2-40B4-BE49-F238E27FC236}">
                    <a16:creationId xmlns:a16="http://schemas.microsoft.com/office/drawing/2014/main" id="{4E99EEB6-06EE-4DB9-A732-6D30F3CE6AB4}"/>
                  </a:ext>
                </a:extLst>
              </p:cNvPr>
              <p:cNvSpPr/>
              <p:nvPr/>
            </p:nvSpPr>
            <p:spPr>
              <a:xfrm flipH="1">
                <a:off x="6542927" y="2406705"/>
                <a:ext cx="417810" cy="2890213"/>
              </a:xfrm>
              <a:prstGeom prst="leftBracket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文本框 23">
                <a:extLst>
                  <a:ext uri="{FF2B5EF4-FFF2-40B4-BE49-F238E27FC236}">
                    <a16:creationId xmlns:a16="http://schemas.microsoft.com/office/drawing/2014/main" id="{D3925E5A-E369-455C-8830-8665BA68E0C3}"/>
                  </a:ext>
                </a:extLst>
              </p:cNvPr>
              <p:cNvSpPr txBox="1"/>
              <p:nvPr/>
            </p:nvSpPr>
            <p:spPr>
              <a:xfrm>
                <a:off x="1970510" y="1700970"/>
                <a:ext cx="1915536" cy="5636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F1  F2 F3</a:t>
                </a:r>
              </a:p>
            </p:txBody>
          </p:sp>
          <p:sp>
            <p:nvSpPr>
              <p:cNvPr id="25" name="文本框 24">
                <a:extLst>
                  <a:ext uri="{FF2B5EF4-FFF2-40B4-BE49-F238E27FC236}">
                    <a16:creationId xmlns:a16="http://schemas.microsoft.com/office/drawing/2014/main" id="{7FDB390A-D177-4A82-BE4A-F2204D300BED}"/>
                  </a:ext>
                </a:extLst>
              </p:cNvPr>
              <p:cNvSpPr txBox="1"/>
              <p:nvPr/>
            </p:nvSpPr>
            <p:spPr>
              <a:xfrm>
                <a:off x="804652" y="2425493"/>
                <a:ext cx="771436" cy="14092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S1</a:t>
                </a:r>
              </a:p>
              <a:p>
                <a:r>
                  <a:rPr lang="en-US" dirty="0"/>
                  <a:t>S2</a:t>
                </a:r>
              </a:p>
              <a:p>
                <a:r>
                  <a:rPr lang="en-US" dirty="0"/>
                  <a:t>S3</a:t>
                </a:r>
              </a:p>
            </p:txBody>
          </p:sp>
          <p:sp>
            <p:nvSpPr>
              <p:cNvPr id="26" name="文本框 25">
                <a:extLst>
                  <a:ext uri="{FF2B5EF4-FFF2-40B4-BE49-F238E27FC236}">
                    <a16:creationId xmlns:a16="http://schemas.microsoft.com/office/drawing/2014/main" id="{1FEAC918-EAEE-4FC1-AC6A-5366CC1613D3}"/>
                  </a:ext>
                </a:extLst>
              </p:cNvPr>
              <p:cNvSpPr txBox="1"/>
              <p:nvPr/>
            </p:nvSpPr>
            <p:spPr>
              <a:xfrm>
                <a:off x="6097856" y="2526777"/>
                <a:ext cx="352744" cy="19615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0</a:t>
                </a:r>
              </a:p>
              <a:p>
                <a:r>
                  <a:rPr lang="en-US" altLang="zh-CN" dirty="0"/>
                  <a:t>1</a:t>
                </a:r>
              </a:p>
              <a:p>
                <a:r>
                  <a:rPr lang="en-US" altLang="zh-CN" dirty="0"/>
                  <a:t>1</a:t>
                </a:r>
              </a:p>
              <a:p>
                <a:r>
                  <a:rPr lang="en-US" altLang="zh-CN" dirty="0"/>
                  <a:t>1</a:t>
                </a:r>
              </a:p>
              <a:p>
                <a:r>
                  <a:rPr lang="en-US" altLang="zh-CN" dirty="0"/>
                  <a:t>0</a:t>
                </a:r>
                <a:endParaRPr lang="en-US" dirty="0"/>
              </a:p>
            </p:txBody>
          </p:sp>
          <p:sp>
            <p:nvSpPr>
              <p:cNvPr id="27" name="文本框 26">
                <a:extLst>
                  <a:ext uri="{FF2B5EF4-FFF2-40B4-BE49-F238E27FC236}">
                    <a16:creationId xmlns:a16="http://schemas.microsoft.com/office/drawing/2014/main" id="{918EF964-47A8-4140-B456-D0CF8E4C91C6}"/>
                  </a:ext>
                </a:extLst>
              </p:cNvPr>
              <p:cNvSpPr txBox="1"/>
              <p:nvPr/>
            </p:nvSpPr>
            <p:spPr>
              <a:xfrm>
                <a:off x="2644891" y="5377231"/>
                <a:ext cx="3048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X</a:t>
                </a:r>
              </a:p>
            </p:txBody>
          </p:sp>
          <p:sp>
            <p:nvSpPr>
              <p:cNvPr id="28" name="文本框 27">
                <a:extLst>
                  <a:ext uri="{FF2B5EF4-FFF2-40B4-BE49-F238E27FC236}">
                    <a16:creationId xmlns:a16="http://schemas.microsoft.com/office/drawing/2014/main" id="{F9A8A20A-FC36-491B-AFB2-C0388A93A8F9}"/>
                  </a:ext>
                </a:extLst>
              </p:cNvPr>
              <p:cNvSpPr txBox="1"/>
              <p:nvPr/>
            </p:nvSpPr>
            <p:spPr>
              <a:xfrm>
                <a:off x="6086639" y="5296918"/>
                <a:ext cx="2968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Y</a:t>
                </a:r>
              </a:p>
            </p:txBody>
          </p:sp>
        </p:grpSp>
        <p:cxnSp>
          <p:nvCxnSpPr>
            <p:cNvPr id="17" name="直接连接符 16">
              <a:extLst>
                <a:ext uri="{FF2B5EF4-FFF2-40B4-BE49-F238E27FC236}">
                  <a16:creationId xmlns:a16="http://schemas.microsoft.com/office/drawing/2014/main" id="{F035E0CF-68B6-4250-BEF1-BC70B4085A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3437404" y="1777947"/>
              <a:ext cx="0" cy="208634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>
              <a:extLst>
                <a:ext uri="{FF2B5EF4-FFF2-40B4-BE49-F238E27FC236}">
                  <a16:creationId xmlns:a16="http://schemas.microsoft.com/office/drawing/2014/main" id="{D8DF77BA-A0E6-4372-8859-474560FE3A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4292108" y="1777948"/>
              <a:ext cx="0" cy="208634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>
              <a:extLst>
                <a:ext uri="{FF2B5EF4-FFF2-40B4-BE49-F238E27FC236}">
                  <a16:creationId xmlns:a16="http://schemas.microsoft.com/office/drawing/2014/main" id="{BD86D0F1-F1D7-4578-9D89-4BEDC91583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3853720" y="1777948"/>
              <a:ext cx="0" cy="208634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组合 28">
            <a:extLst>
              <a:ext uri="{FF2B5EF4-FFF2-40B4-BE49-F238E27FC236}">
                <a16:creationId xmlns:a16="http://schemas.microsoft.com/office/drawing/2014/main" id="{C8F19B83-04A7-4CC1-9C39-DD445616A3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508196" y="3129334"/>
            <a:ext cx="2416817" cy="1936674"/>
            <a:chOff x="2666198" y="1586814"/>
            <a:chExt cx="4750863" cy="3603739"/>
          </a:xfrm>
        </p:grpSpPr>
        <p:cxnSp>
          <p:nvCxnSpPr>
            <p:cNvPr id="30" name="直接箭头连接符 29">
              <a:extLst>
                <a:ext uri="{FF2B5EF4-FFF2-40B4-BE49-F238E27FC236}">
                  <a16:creationId xmlns:a16="http://schemas.microsoft.com/office/drawing/2014/main" id="{0E12CF04-C246-48D3-8827-FF2C348D50AA}"/>
                </a:ext>
              </a:extLst>
            </p:cNvPr>
            <p:cNvCxnSpPr>
              <a:cxnSpLocks/>
            </p:cNvCxnSpPr>
            <p:nvPr/>
          </p:nvCxnSpPr>
          <p:spPr>
            <a:xfrm>
              <a:off x="4202424" y="3883856"/>
              <a:ext cx="2429382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直接箭头连接符 30">
              <a:extLst>
                <a:ext uri="{FF2B5EF4-FFF2-40B4-BE49-F238E27FC236}">
                  <a16:creationId xmlns:a16="http://schemas.microsoft.com/office/drawing/2014/main" id="{3DE8829C-43E1-4C16-BC1A-AC3F38AA0F7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666198" y="3883856"/>
              <a:ext cx="1536226" cy="1306697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直接箭头连接符 31">
              <a:extLst>
                <a:ext uri="{FF2B5EF4-FFF2-40B4-BE49-F238E27FC236}">
                  <a16:creationId xmlns:a16="http://schemas.microsoft.com/office/drawing/2014/main" id="{DDF6454E-5632-4DDC-9BA6-E886FA214EE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202424" y="2082944"/>
              <a:ext cx="0" cy="1800912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766A6EFC-1F67-4060-B5CE-003BCC6BECEF}"/>
                </a:ext>
              </a:extLst>
            </p:cNvPr>
            <p:cNvSpPr txBox="1"/>
            <p:nvPr/>
          </p:nvSpPr>
          <p:spPr>
            <a:xfrm>
              <a:off x="3827161" y="1586814"/>
              <a:ext cx="785255" cy="7731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100" dirty="0"/>
                <a:t>F</a:t>
              </a:r>
              <a:r>
                <a:rPr lang="en-US" sz="2100" baseline="-25000" dirty="0"/>
                <a:t>3</a:t>
              </a:r>
              <a:endParaRPr lang="en-US" sz="2100" dirty="0"/>
            </a:p>
          </p:txBody>
        </p:sp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A5C22998-9F2A-471E-B8E0-0BBC6E508DE4}"/>
                </a:ext>
              </a:extLst>
            </p:cNvPr>
            <p:cNvSpPr txBox="1"/>
            <p:nvPr/>
          </p:nvSpPr>
          <p:spPr>
            <a:xfrm>
              <a:off x="6631806" y="3676106"/>
              <a:ext cx="785255" cy="7731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100" dirty="0"/>
                <a:t>F</a:t>
              </a:r>
              <a:r>
                <a:rPr lang="en-US" sz="2100" baseline="-25000" dirty="0"/>
                <a:t>1</a:t>
              </a:r>
              <a:endParaRPr lang="en-US" sz="2100" dirty="0"/>
            </a:p>
          </p:txBody>
        </p:sp>
      </p:grpSp>
      <p:sp>
        <p:nvSpPr>
          <p:cNvPr id="35" name="矩形 34">
            <a:extLst>
              <a:ext uri="{FF2B5EF4-FFF2-40B4-BE49-F238E27FC236}">
                <a16:creationId xmlns:a16="http://schemas.microsoft.com/office/drawing/2014/main" id="{AFFA1861-65D8-4BD9-8BE9-8963012256FA}"/>
              </a:ext>
            </a:extLst>
          </p:cNvPr>
          <p:cNvSpPr/>
          <p:nvPr/>
        </p:nvSpPr>
        <p:spPr>
          <a:xfrm>
            <a:off x="5078270" y="4831766"/>
            <a:ext cx="4299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F</a:t>
            </a:r>
            <a:r>
              <a:rPr lang="en-US" sz="2400" baseline="-25000" dirty="0"/>
              <a:t>2</a:t>
            </a:r>
            <a:endParaRPr lang="en-US" sz="2400" dirty="0"/>
          </a:p>
        </p:txBody>
      </p:sp>
      <p:cxnSp>
        <p:nvCxnSpPr>
          <p:cNvPr id="36" name="直接箭头连接符 35">
            <a:extLst>
              <a:ext uri="{FF2B5EF4-FFF2-40B4-BE49-F238E27FC236}">
                <a16:creationId xmlns:a16="http://schemas.microsoft.com/office/drawing/2014/main" id="{2636697C-901E-41B9-A8ED-878CF32722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807543" y="2486962"/>
            <a:ext cx="1235854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直接箭头连接符 36">
            <a:extLst>
              <a:ext uri="{FF2B5EF4-FFF2-40B4-BE49-F238E27FC236}">
                <a16:creationId xmlns:a16="http://schemas.microsoft.com/office/drawing/2014/main" id="{FCED0AA6-915D-4E1C-90DB-D7545A3BE5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5807543" y="1519140"/>
            <a:ext cx="0" cy="96782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文本框 37">
            <a:extLst>
              <a:ext uri="{FF2B5EF4-FFF2-40B4-BE49-F238E27FC236}">
                <a16:creationId xmlns:a16="http://schemas.microsoft.com/office/drawing/2014/main" id="{812563BD-318F-4C66-980B-878D4E229F1F}"/>
              </a:ext>
            </a:extLst>
          </p:cNvPr>
          <p:cNvSpPr txBox="1"/>
          <p:nvPr/>
        </p:nvSpPr>
        <p:spPr>
          <a:xfrm>
            <a:off x="5616643" y="1252516"/>
            <a:ext cx="39946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/>
              <a:t>F</a:t>
            </a:r>
            <a:r>
              <a:rPr lang="en-US" altLang="zh-CN" sz="2100" baseline="-25000" dirty="0"/>
              <a:t>2</a:t>
            </a:r>
            <a:endParaRPr lang="en-US" sz="2100" dirty="0"/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C6744B16-457A-44CA-B576-0190F0D6A10C}"/>
              </a:ext>
            </a:extLst>
          </p:cNvPr>
          <p:cNvSpPr txBox="1"/>
          <p:nvPr/>
        </p:nvSpPr>
        <p:spPr>
          <a:xfrm>
            <a:off x="7043397" y="2375316"/>
            <a:ext cx="39946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/>
              <a:t>F</a:t>
            </a:r>
            <a:r>
              <a:rPr lang="en-US" sz="2100" baseline="-25000" dirty="0"/>
              <a:t>1</a:t>
            </a:r>
            <a:endParaRPr lang="en-US" sz="2100" dirty="0"/>
          </a:p>
        </p:txBody>
      </p:sp>
      <p:cxnSp>
        <p:nvCxnSpPr>
          <p:cNvPr id="40" name="直接箭头连接符 39">
            <a:extLst>
              <a:ext uri="{FF2B5EF4-FFF2-40B4-BE49-F238E27FC236}">
                <a16:creationId xmlns:a16="http://schemas.microsoft.com/office/drawing/2014/main" id="{FC74C5D5-A347-4E2B-A9D1-A39F3271C3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393399" y="5946382"/>
            <a:ext cx="1235854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直接箭头连接符 40">
            <a:extLst>
              <a:ext uri="{FF2B5EF4-FFF2-40B4-BE49-F238E27FC236}">
                <a16:creationId xmlns:a16="http://schemas.microsoft.com/office/drawing/2014/main" id="{A2736AC7-21AF-41A8-ABE3-6D414D47D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5611904" y="5946382"/>
            <a:ext cx="781495" cy="70222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直接箭头连接符 41">
            <a:extLst>
              <a:ext uri="{FF2B5EF4-FFF2-40B4-BE49-F238E27FC236}">
                <a16:creationId xmlns:a16="http://schemas.microsoft.com/office/drawing/2014/main" id="{8AE834EB-03BF-4345-85ED-9874CEC75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6393399" y="4978560"/>
            <a:ext cx="0" cy="96782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接箭头连接符 46">
            <a:extLst>
              <a:ext uri="{FF2B5EF4-FFF2-40B4-BE49-F238E27FC236}">
                <a16:creationId xmlns:a16="http://schemas.microsoft.com/office/drawing/2014/main" id="{E9049171-8322-4C76-9185-C69C43EE08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393399" y="5958811"/>
            <a:ext cx="691667" cy="60235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直接箭头连接符 47">
            <a:extLst>
              <a:ext uri="{FF2B5EF4-FFF2-40B4-BE49-F238E27FC236}">
                <a16:creationId xmlns:a16="http://schemas.microsoft.com/office/drawing/2014/main" id="{FEB6A247-8241-4232-ACC9-0A6D9E19EC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5431694" y="5958811"/>
            <a:ext cx="961706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直接箭头连接符 48">
            <a:extLst>
              <a:ext uri="{FF2B5EF4-FFF2-40B4-BE49-F238E27FC236}">
                <a16:creationId xmlns:a16="http://schemas.microsoft.com/office/drawing/2014/main" id="{8CE9B34F-3046-46D9-A8A6-37BDAEA650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6393399" y="5160054"/>
            <a:ext cx="781495" cy="79875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5932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KNN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KNN    </a:t>
            </a:r>
            <a:endParaRPr lang="en-US" dirty="0"/>
          </a:p>
        </p:txBody>
      </p:sp>
      <p:grpSp>
        <p:nvGrpSpPr>
          <p:cNvPr id="5" name="组合 4" descr="KNN">
            <a:extLst>
              <a:ext uri="{FF2B5EF4-FFF2-40B4-BE49-F238E27FC236}">
                <a16:creationId xmlns:a16="http://schemas.microsoft.com/office/drawing/2014/main" id="{9FC3F9A1-535C-421E-9CA7-A1FBFDFAE4EC}"/>
              </a:ext>
            </a:extLst>
          </p:cNvPr>
          <p:cNvGrpSpPr/>
          <p:nvPr/>
        </p:nvGrpSpPr>
        <p:grpSpPr>
          <a:xfrm>
            <a:off x="1180972" y="2228672"/>
            <a:ext cx="6814273" cy="4011928"/>
            <a:chOff x="1716643" y="1616062"/>
            <a:chExt cx="6814273" cy="4011928"/>
          </a:xfrm>
        </p:grpSpPr>
        <p:cxnSp>
          <p:nvCxnSpPr>
            <p:cNvPr id="6" name="直接箭头连接符 5">
              <a:extLst>
                <a:ext uri="{FF2B5EF4-FFF2-40B4-BE49-F238E27FC236}">
                  <a16:creationId xmlns:a16="http://schemas.microsoft.com/office/drawing/2014/main" id="{06F77E41-39B4-4227-A9CC-14FF2AB00B58}"/>
                </a:ext>
              </a:extLst>
            </p:cNvPr>
            <p:cNvCxnSpPr>
              <a:cxnSpLocks/>
            </p:cNvCxnSpPr>
            <p:nvPr/>
          </p:nvCxnSpPr>
          <p:spPr>
            <a:xfrm>
              <a:off x="4202424" y="3883856"/>
              <a:ext cx="2429382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直接箭头连接符 6">
              <a:extLst>
                <a:ext uri="{FF2B5EF4-FFF2-40B4-BE49-F238E27FC236}">
                  <a16:creationId xmlns:a16="http://schemas.microsoft.com/office/drawing/2014/main" id="{CFB9050E-160D-4EA3-9C76-F29EEF7BB4F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666198" y="3883856"/>
              <a:ext cx="1536226" cy="1306697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直接箭头连接符 7">
              <a:extLst>
                <a:ext uri="{FF2B5EF4-FFF2-40B4-BE49-F238E27FC236}">
                  <a16:creationId xmlns:a16="http://schemas.microsoft.com/office/drawing/2014/main" id="{426DC922-2E53-4C81-A36D-3FD9697A9D5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202424" y="2082944"/>
              <a:ext cx="0" cy="1800912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4EEB9AE8-7D0B-409C-9F3F-BCC1D246F342}"/>
                </a:ext>
              </a:extLst>
            </p:cNvPr>
            <p:cNvSpPr txBox="1"/>
            <p:nvPr/>
          </p:nvSpPr>
          <p:spPr>
            <a:xfrm>
              <a:off x="3434311" y="1616062"/>
              <a:ext cx="2410532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100" dirty="0"/>
                <a:t>Destination port (F</a:t>
              </a:r>
              <a:r>
                <a:rPr lang="en-US" sz="2100" baseline="-25000" dirty="0"/>
                <a:t>3</a:t>
              </a:r>
              <a:r>
                <a:rPr lang="en-US" sz="2100" dirty="0"/>
                <a:t>)</a:t>
              </a:r>
            </a:p>
          </p:txBody>
        </p:sp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id="{3697B913-2713-4446-93F1-AB1B3CDAFA89}"/>
                </a:ext>
              </a:extLst>
            </p:cNvPr>
            <p:cNvSpPr txBox="1"/>
            <p:nvPr/>
          </p:nvSpPr>
          <p:spPr>
            <a:xfrm>
              <a:off x="6631806" y="3676107"/>
              <a:ext cx="1899110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100" dirty="0"/>
                <a:t>Source port (F</a:t>
              </a:r>
              <a:r>
                <a:rPr lang="en-US" sz="2100" baseline="-25000" dirty="0"/>
                <a:t>2</a:t>
              </a:r>
              <a:r>
                <a:rPr lang="en-US" sz="2100" dirty="0"/>
                <a:t>)</a:t>
              </a:r>
            </a:p>
          </p:txBody>
        </p:sp>
        <p:sp>
          <p:nvSpPr>
            <p:cNvPr id="11" name="文本框 10">
              <a:extLst>
                <a:ext uri="{FF2B5EF4-FFF2-40B4-BE49-F238E27FC236}">
                  <a16:creationId xmlns:a16="http://schemas.microsoft.com/office/drawing/2014/main" id="{F947617E-AA46-40EE-B334-8E7DE7EF1E50}"/>
                </a:ext>
              </a:extLst>
            </p:cNvPr>
            <p:cNvSpPr txBox="1"/>
            <p:nvPr/>
          </p:nvSpPr>
          <p:spPr>
            <a:xfrm>
              <a:off x="1716643" y="5212492"/>
              <a:ext cx="1542795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100" dirty="0"/>
                <a:t>Protocol (F</a:t>
              </a:r>
              <a:r>
                <a:rPr lang="en-US" sz="2100" baseline="-25000" dirty="0"/>
                <a:t>1</a:t>
              </a:r>
              <a:r>
                <a:rPr lang="en-US" sz="2100" dirty="0"/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97797772"/>
      </p:ext>
    </p:extLst>
  </p:cSld>
  <p:clrMapOvr>
    <a:masterClrMapping/>
  </p:clrMapOvr>
</p:sld>
</file>

<file path=ppt/theme/theme1.xml><?xml version="1.0" encoding="utf-8"?>
<a:theme xmlns:a="http://schemas.openxmlformats.org/drawingml/2006/main" name="C5_Modules">
  <a:themeElements>
    <a:clrScheme name="C5 Colors - Use Light">
      <a:dk1>
        <a:sysClr val="windowText" lastClr="000000"/>
      </a:dk1>
      <a:lt1>
        <a:srgbClr val="FFFFFF"/>
      </a:lt1>
      <a:dk2>
        <a:srgbClr val="1F497D"/>
      </a:dk2>
      <a:lt2>
        <a:srgbClr val="FFFFFF"/>
      </a:lt2>
      <a:accent1>
        <a:srgbClr val="2955A6"/>
      </a:accent1>
      <a:accent2>
        <a:srgbClr val="FFDE17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5_Modules" id="{57392EA0-A76F-44B5-A4EC-FE9095F387E3}" vid="{25AEFA48-4969-4515-BCEB-CDBC52F75B87}"/>
    </a:ext>
  </a:extLst>
</a:theme>
</file>

<file path=ppt/theme/theme2.xml><?xml version="1.0" encoding="utf-8"?>
<a:theme xmlns:a="http://schemas.openxmlformats.org/drawingml/2006/main" name="PP_C5Modules_CC_License_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C5Modules_CC_License_standard" id="{F0FA9D47-06A1-4F86-A3DE-945BA88B3B0E}" vid="{A7340899-09C2-4C21-8394-A4D30A56A33C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C5 Modules</Template>
  <TotalTime>2421</TotalTime>
  <Words>244</Words>
  <Application>Microsoft Office PowerPoint</Application>
  <PresentationFormat>全屏显示(4:3)</PresentationFormat>
  <Paragraphs>99</Paragraphs>
  <Slides>13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C5_Modules</vt:lpstr>
      <vt:lpstr>PP_C5Modules_CC_License_standard</vt:lpstr>
      <vt:lpstr>  Machine Learning for Cyber</vt:lpstr>
      <vt:lpstr>Learning Objectives</vt:lpstr>
      <vt:lpstr>KNN</vt:lpstr>
      <vt:lpstr>KNN   </vt:lpstr>
      <vt:lpstr>KNN </vt:lpstr>
      <vt:lpstr>IDS</vt:lpstr>
      <vt:lpstr>Packets </vt:lpstr>
      <vt:lpstr>Graph </vt:lpstr>
      <vt:lpstr>KNN    </vt:lpstr>
      <vt:lpstr>KNN  </vt:lpstr>
      <vt:lpstr>In the next lesson: </vt:lpstr>
      <vt:lpstr>Summary </vt:lpstr>
      <vt:lpstr>PowerPoint 演示文稿</vt:lpstr>
    </vt:vector>
  </TitlesOfParts>
  <Company>University of California at Davis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Bishop</dc:creator>
  <cp:lastModifiedBy>liu2085@pnw.edu</cp:lastModifiedBy>
  <cp:revision>226</cp:revision>
  <cp:lastPrinted>2016-07-18T16:40:10Z</cp:lastPrinted>
  <dcterms:created xsi:type="dcterms:W3CDTF">2016-07-03T20:12:42Z</dcterms:created>
  <dcterms:modified xsi:type="dcterms:W3CDTF">2019-07-10T02:36:42Z</dcterms:modified>
</cp:coreProperties>
</file>